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58" r:id="rId3"/>
    <p:sldId id="259" r:id="rId4"/>
    <p:sldId id="279" r:id="rId5"/>
    <p:sldId id="260" r:id="rId6"/>
    <p:sldId id="276" r:id="rId7"/>
    <p:sldId id="281" r:id="rId8"/>
    <p:sldId id="282" r:id="rId9"/>
    <p:sldId id="261" r:id="rId10"/>
    <p:sldId id="278" r:id="rId11"/>
    <p:sldId id="262" r:id="rId12"/>
    <p:sldId id="275" r:id="rId13"/>
    <p:sldId id="263" r:id="rId14"/>
    <p:sldId id="264" r:id="rId15"/>
    <p:sldId id="265"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DF7B85-718A-4ED7-9501-D0B31164DD5D}" v="13" dt="2026-09-11T15:21:54.087"/>
    <p1510:client id="{EDD14293-B3A2-2F00-941E-1D6A5E92D2DC}" v="1" dt="2026-09-12T08:55:39.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Smith" userId="6d820162-ac22-46d9-8d06-9be1504926bf" providerId="ADAL" clId="{228CB0D8-CF30-4F9F-BE20-4F0F44CA7154}"/>
    <pc:docChg chg="custSel modSld">
      <pc:chgData name="Karen Smith" userId="6d820162-ac22-46d9-8d06-9be1504926bf" providerId="ADAL" clId="{228CB0D8-CF30-4F9F-BE20-4F0F44CA7154}" dt="2026-09-12T08:53:08.851" v="244" actId="20577"/>
      <pc:docMkLst>
        <pc:docMk/>
      </pc:docMkLst>
      <pc:sldChg chg="addSp delSp modSp mod">
        <pc:chgData name="Karen Smith" userId="6d820162-ac22-46d9-8d06-9be1504926bf" providerId="ADAL" clId="{228CB0D8-CF30-4F9F-BE20-4F0F44CA7154}" dt="2026-09-12T08:41:50.495" v="75" actId="20577"/>
        <pc:sldMkLst>
          <pc:docMk/>
          <pc:sldMk cId="3501865521" sldId="258"/>
        </pc:sldMkLst>
        <pc:spChg chg="mod">
          <ac:chgData name="Karen Smith" userId="6d820162-ac22-46d9-8d06-9be1504926bf" providerId="ADAL" clId="{228CB0D8-CF30-4F9F-BE20-4F0F44CA7154}" dt="2026-09-12T08:41:50.495" v="75" actId="20577"/>
          <ac:spMkLst>
            <pc:docMk/>
            <pc:sldMk cId="3501865521" sldId="258"/>
            <ac:spMk id="3" creationId="{00000000-0000-0000-0000-000000000000}"/>
          </ac:spMkLst>
        </pc:spChg>
        <pc:spChg chg="add del mod">
          <ac:chgData name="Karen Smith" userId="6d820162-ac22-46d9-8d06-9be1504926bf" providerId="ADAL" clId="{228CB0D8-CF30-4F9F-BE20-4F0F44CA7154}" dt="2026-09-12T08:41:24.141" v="70"/>
          <ac:spMkLst>
            <pc:docMk/>
            <pc:sldMk cId="3501865521" sldId="258"/>
            <ac:spMk id="6" creationId="{9733D2B0-69BF-7006-66A2-4D984BDFAE26}"/>
          </ac:spMkLst>
        </pc:spChg>
      </pc:sldChg>
      <pc:sldChg chg="addSp delSp modSp mod modNotesTx">
        <pc:chgData name="Karen Smith" userId="6d820162-ac22-46d9-8d06-9be1504926bf" providerId="ADAL" clId="{228CB0D8-CF30-4F9F-BE20-4F0F44CA7154}" dt="2026-09-12T08:47:05.334" v="149" actId="1076"/>
        <pc:sldMkLst>
          <pc:docMk/>
          <pc:sldMk cId="2957463231" sldId="259"/>
        </pc:sldMkLst>
        <pc:spChg chg="mod">
          <ac:chgData name="Karen Smith" userId="6d820162-ac22-46d9-8d06-9be1504926bf" providerId="ADAL" clId="{228CB0D8-CF30-4F9F-BE20-4F0F44CA7154}" dt="2026-09-12T08:44:17.931" v="125" actId="27636"/>
          <ac:spMkLst>
            <pc:docMk/>
            <pc:sldMk cId="2957463231" sldId="259"/>
            <ac:spMk id="3" creationId="{00000000-0000-0000-0000-000000000000}"/>
          </ac:spMkLst>
        </pc:spChg>
        <pc:spChg chg="add del mod">
          <ac:chgData name="Karen Smith" userId="6d820162-ac22-46d9-8d06-9be1504926bf" providerId="ADAL" clId="{228CB0D8-CF30-4F9F-BE20-4F0F44CA7154}" dt="2026-09-12T08:43:28.068" v="115"/>
          <ac:spMkLst>
            <pc:docMk/>
            <pc:sldMk cId="2957463231" sldId="259"/>
            <ac:spMk id="7" creationId="{A1071EE8-E674-D9AA-E601-D93F4053BC2B}"/>
          </ac:spMkLst>
        </pc:spChg>
        <pc:picChg chg="add mod">
          <ac:chgData name="Karen Smith" userId="6d820162-ac22-46d9-8d06-9be1504926bf" providerId="ADAL" clId="{228CB0D8-CF30-4F9F-BE20-4F0F44CA7154}" dt="2026-09-12T08:44:15.581" v="123" actId="1076"/>
          <ac:picMkLst>
            <pc:docMk/>
            <pc:sldMk cId="2957463231" sldId="259"/>
            <ac:picMk id="8" creationId="{19A2F3D9-7AB5-E3E2-B670-ABB3887C2D57}"/>
          </ac:picMkLst>
        </pc:picChg>
        <pc:picChg chg="add mod">
          <ac:chgData name="Karen Smith" userId="6d820162-ac22-46d9-8d06-9be1504926bf" providerId="ADAL" clId="{228CB0D8-CF30-4F9F-BE20-4F0F44CA7154}" dt="2026-09-12T08:45:33.182" v="137" actId="14100"/>
          <ac:picMkLst>
            <pc:docMk/>
            <pc:sldMk cId="2957463231" sldId="259"/>
            <ac:picMk id="9" creationId="{F771624C-B266-5278-4E0D-F9EBFC7F187A}"/>
          </ac:picMkLst>
        </pc:picChg>
        <pc:picChg chg="add mod">
          <ac:chgData name="Karen Smith" userId="6d820162-ac22-46d9-8d06-9be1504926bf" providerId="ADAL" clId="{228CB0D8-CF30-4F9F-BE20-4F0F44CA7154}" dt="2026-09-12T08:45:35.646" v="138" actId="14100"/>
          <ac:picMkLst>
            <pc:docMk/>
            <pc:sldMk cId="2957463231" sldId="259"/>
            <ac:picMk id="10" creationId="{C1FF64B3-5B4E-9C7E-CAB7-C2FAF7BF5860}"/>
          </ac:picMkLst>
        </pc:picChg>
        <pc:picChg chg="add mod">
          <ac:chgData name="Karen Smith" userId="6d820162-ac22-46d9-8d06-9be1504926bf" providerId="ADAL" clId="{228CB0D8-CF30-4F9F-BE20-4F0F44CA7154}" dt="2026-09-12T08:46:05.279" v="142" actId="14100"/>
          <ac:picMkLst>
            <pc:docMk/>
            <pc:sldMk cId="2957463231" sldId="259"/>
            <ac:picMk id="11" creationId="{E6911EA1-DEAA-1540-D65C-C8C5988D2A00}"/>
          </ac:picMkLst>
        </pc:picChg>
        <pc:picChg chg="add mod">
          <ac:chgData name="Karen Smith" userId="6d820162-ac22-46d9-8d06-9be1504926bf" providerId="ADAL" clId="{228CB0D8-CF30-4F9F-BE20-4F0F44CA7154}" dt="2026-09-12T08:46:37.408" v="146" actId="14100"/>
          <ac:picMkLst>
            <pc:docMk/>
            <pc:sldMk cId="2957463231" sldId="259"/>
            <ac:picMk id="12" creationId="{8301C7CF-7CBE-5287-3360-DDA47E9CE82A}"/>
          </ac:picMkLst>
        </pc:picChg>
        <pc:picChg chg="add mod">
          <ac:chgData name="Karen Smith" userId="6d820162-ac22-46d9-8d06-9be1504926bf" providerId="ADAL" clId="{228CB0D8-CF30-4F9F-BE20-4F0F44CA7154}" dt="2026-09-12T08:47:05.334" v="149" actId="1076"/>
          <ac:picMkLst>
            <pc:docMk/>
            <pc:sldMk cId="2957463231" sldId="259"/>
            <ac:picMk id="13" creationId="{696E3E86-5EEE-B56D-AD13-75D6C0454B90}"/>
          </ac:picMkLst>
        </pc:picChg>
      </pc:sldChg>
      <pc:sldChg chg="addSp delSp modSp mod modNotesTx">
        <pc:chgData name="Karen Smith" userId="6d820162-ac22-46d9-8d06-9be1504926bf" providerId="ADAL" clId="{228CB0D8-CF30-4F9F-BE20-4F0F44CA7154}" dt="2026-09-12T08:49:57.705" v="209"/>
        <pc:sldMkLst>
          <pc:docMk/>
          <pc:sldMk cId="2262855662" sldId="260"/>
        </pc:sldMkLst>
        <pc:spChg chg="add del mod">
          <ac:chgData name="Karen Smith" userId="6d820162-ac22-46d9-8d06-9be1504926bf" providerId="ADAL" clId="{228CB0D8-CF30-4F9F-BE20-4F0F44CA7154}" dt="2026-09-12T08:49:57.705" v="209"/>
          <ac:spMkLst>
            <pc:docMk/>
            <pc:sldMk cId="2262855662" sldId="260"/>
            <ac:spMk id="3" creationId="{08560D38-B681-CD5A-33DF-CE42A4342BF4}"/>
          </ac:spMkLst>
        </pc:spChg>
        <pc:spChg chg="mod">
          <ac:chgData name="Karen Smith" userId="6d820162-ac22-46d9-8d06-9be1504926bf" providerId="ADAL" clId="{228CB0D8-CF30-4F9F-BE20-4F0F44CA7154}" dt="2026-09-12T08:48:23.816" v="176" actId="1076"/>
          <ac:spMkLst>
            <pc:docMk/>
            <pc:sldMk cId="2262855662" sldId="260"/>
            <ac:spMk id="5" creationId="{00000000-0000-0000-0000-000000000000}"/>
          </ac:spMkLst>
        </pc:spChg>
      </pc:sldChg>
      <pc:sldChg chg="modSp mod">
        <pc:chgData name="Karen Smith" userId="6d820162-ac22-46d9-8d06-9be1504926bf" providerId="ADAL" clId="{228CB0D8-CF30-4F9F-BE20-4F0F44CA7154}" dt="2026-09-12T08:51:37.612" v="234" actId="1076"/>
        <pc:sldMkLst>
          <pc:docMk/>
          <pc:sldMk cId="1486449502" sldId="262"/>
        </pc:sldMkLst>
        <pc:spChg chg="mod">
          <ac:chgData name="Karen Smith" userId="6d820162-ac22-46d9-8d06-9be1504926bf" providerId="ADAL" clId="{228CB0D8-CF30-4F9F-BE20-4F0F44CA7154}" dt="2026-09-12T08:51:37.612" v="234" actId="1076"/>
          <ac:spMkLst>
            <pc:docMk/>
            <pc:sldMk cId="1486449502" sldId="262"/>
            <ac:spMk id="2" creationId="{00000000-0000-0000-0000-000000000000}"/>
          </ac:spMkLst>
        </pc:spChg>
        <pc:spChg chg="mod">
          <ac:chgData name="Karen Smith" userId="6d820162-ac22-46d9-8d06-9be1504926bf" providerId="ADAL" clId="{228CB0D8-CF30-4F9F-BE20-4F0F44CA7154}" dt="2026-09-12T08:51:30.938" v="233" actId="14100"/>
          <ac:spMkLst>
            <pc:docMk/>
            <pc:sldMk cId="1486449502" sldId="262"/>
            <ac:spMk id="3" creationId="{00000000-0000-0000-0000-000000000000}"/>
          </ac:spMkLst>
        </pc:spChg>
      </pc:sldChg>
      <pc:sldChg chg="modSp mod">
        <pc:chgData name="Karen Smith" userId="6d820162-ac22-46d9-8d06-9be1504926bf" providerId="ADAL" clId="{228CB0D8-CF30-4F9F-BE20-4F0F44CA7154}" dt="2026-09-12T08:52:25.694" v="236" actId="1076"/>
        <pc:sldMkLst>
          <pc:docMk/>
          <pc:sldMk cId="1398251772" sldId="264"/>
        </pc:sldMkLst>
        <pc:spChg chg="mod">
          <ac:chgData name="Karen Smith" userId="6d820162-ac22-46d9-8d06-9be1504926bf" providerId="ADAL" clId="{228CB0D8-CF30-4F9F-BE20-4F0F44CA7154}" dt="2026-09-12T08:52:25.694" v="236" actId="1076"/>
          <ac:spMkLst>
            <pc:docMk/>
            <pc:sldMk cId="1398251772" sldId="264"/>
            <ac:spMk id="3" creationId="{00000000-0000-0000-0000-000000000000}"/>
          </ac:spMkLst>
        </pc:spChg>
      </pc:sldChg>
      <pc:sldChg chg="modSp mod">
        <pc:chgData name="Karen Smith" userId="6d820162-ac22-46d9-8d06-9be1504926bf" providerId="ADAL" clId="{228CB0D8-CF30-4F9F-BE20-4F0F44CA7154}" dt="2026-09-12T08:53:08.851" v="244" actId="20577"/>
        <pc:sldMkLst>
          <pc:docMk/>
          <pc:sldMk cId="1344109612" sldId="265"/>
        </pc:sldMkLst>
        <pc:spChg chg="mod">
          <ac:chgData name="Karen Smith" userId="6d820162-ac22-46d9-8d06-9be1504926bf" providerId="ADAL" clId="{228CB0D8-CF30-4F9F-BE20-4F0F44CA7154}" dt="2026-09-12T08:53:08.851" v="244" actId="20577"/>
          <ac:spMkLst>
            <pc:docMk/>
            <pc:sldMk cId="1344109612" sldId="265"/>
            <ac:spMk id="3" creationId="{00000000-0000-0000-0000-000000000000}"/>
          </ac:spMkLst>
        </pc:spChg>
      </pc:sldChg>
      <pc:sldChg chg="modNotesTx">
        <pc:chgData name="Karen Smith" userId="6d820162-ac22-46d9-8d06-9be1504926bf" providerId="ADAL" clId="{228CB0D8-CF30-4F9F-BE20-4F0F44CA7154}" dt="2026-09-12T08:50:21.318" v="210" actId="6549"/>
        <pc:sldMkLst>
          <pc:docMk/>
          <pc:sldMk cId="4061071372" sldId="281"/>
        </pc:sldMkLst>
      </pc:sldChg>
      <pc:sldChg chg="modSp mod">
        <pc:chgData name="Karen Smith" userId="6d820162-ac22-46d9-8d06-9be1504926bf" providerId="ADAL" clId="{228CB0D8-CF30-4F9F-BE20-4F0F44CA7154}" dt="2026-09-12T08:50:46.306" v="225" actId="20577"/>
        <pc:sldMkLst>
          <pc:docMk/>
          <pc:sldMk cId="186106720" sldId="282"/>
        </pc:sldMkLst>
        <pc:spChg chg="mod">
          <ac:chgData name="Karen Smith" userId="6d820162-ac22-46d9-8d06-9be1504926bf" providerId="ADAL" clId="{228CB0D8-CF30-4F9F-BE20-4F0F44CA7154}" dt="2026-09-12T08:50:46.306" v="225" actId="20577"/>
          <ac:spMkLst>
            <pc:docMk/>
            <pc:sldMk cId="186106720" sldId="282"/>
            <ac:spMk id="5" creationId="{00000000-0000-0000-0000-000000000000}"/>
          </ac:spMkLst>
        </pc:spChg>
      </pc:sldChg>
    </pc:docChg>
  </pc:docChgLst>
  <pc:docChgLst>
    <pc:chgData name="Karen Smith" userId="S::ksmith@crowthornecofe.co.uk::6d820162-ac22-46d9-8d06-9be1504926bf" providerId="AD" clId="Web-{EDD14293-B3A2-2F00-941E-1D6A5E92D2DC}"/>
    <pc:docChg chg="modSld">
      <pc:chgData name="Karen Smith" userId="S::ksmith@crowthornecofe.co.uk::6d820162-ac22-46d9-8d06-9be1504926bf" providerId="AD" clId="Web-{EDD14293-B3A2-2F00-941E-1D6A5E92D2DC}" dt="2026-09-12T08:55:39.743" v="0"/>
      <pc:docMkLst>
        <pc:docMk/>
      </pc:docMkLst>
      <pc:sldChg chg="mod modShow">
        <pc:chgData name="Karen Smith" userId="S::ksmith@crowthornecofe.co.uk::6d820162-ac22-46d9-8d06-9be1504926bf" providerId="AD" clId="Web-{EDD14293-B3A2-2F00-941E-1D6A5E92D2DC}" dt="2026-09-12T08:55:39.743" v="0"/>
        <pc:sldMkLst>
          <pc:docMk/>
          <pc:sldMk cId="1344109612" sldId="265"/>
        </pc:sldMkLst>
      </pc:sldChg>
    </pc:docChg>
  </pc:docChgLst>
  <pc:docChgLst>
    <pc:chgData name="Karen Smith" userId="6d820162-ac22-46d9-8d06-9be1504926bf" providerId="ADAL" clId="{A372A3DE-2E5B-43E2-854B-82C56D60E31D}"/>
    <pc:docChg chg="undo custSel delSld modSld">
      <pc:chgData name="Karen Smith" userId="6d820162-ac22-46d9-8d06-9be1504926bf" providerId="ADAL" clId="{A372A3DE-2E5B-43E2-854B-82C56D60E31D}" dt="2026-09-11T15:24:16.990" v="115" actId="1076"/>
      <pc:docMkLst>
        <pc:docMk/>
      </pc:docMkLst>
      <pc:sldChg chg="del">
        <pc:chgData name="Karen Smith" userId="6d820162-ac22-46d9-8d06-9be1504926bf" providerId="ADAL" clId="{A372A3DE-2E5B-43E2-854B-82C56D60E31D}" dt="2026-09-11T15:17:02.431" v="0" actId="47"/>
        <pc:sldMkLst>
          <pc:docMk/>
          <pc:sldMk cId="3044947554" sldId="256"/>
        </pc:sldMkLst>
      </pc:sldChg>
      <pc:sldChg chg="addSp delSp modSp mod">
        <pc:chgData name="Karen Smith" userId="6d820162-ac22-46d9-8d06-9be1504926bf" providerId="ADAL" clId="{A372A3DE-2E5B-43E2-854B-82C56D60E31D}" dt="2026-09-11T15:24:16.990" v="115" actId="1076"/>
        <pc:sldMkLst>
          <pc:docMk/>
          <pc:sldMk cId="3501865521" sldId="258"/>
        </pc:sldMkLst>
        <pc:spChg chg="mod">
          <ac:chgData name="Karen Smith" userId="6d820162-ac22-46d9-8d06-9be1504926bf" providerId="ADAL" clId="{A372A3DE-2E5B-43E2-854B-82C56D60E31D}" dt="2026-09-11T15:24:09.423" v="114" actId="1076"/>
          <ac:spMkLst>
            <pc:docMk/>
            <pc:sldMk cId="3501865521" sldId="258"/>
            <ac:spMk id="2" creationId="{00000000-0000-0000-0000-000000000000}"/>
          </ac:spMkLst>
        </pc:spChg>
        <pc:spChg chg="mod">
          <ac:chgData name="Karen Smith" userId="6d820162-ac22-46d9-8d06-9be1504926bf" providerId="ADAL" clId="{A372A3DE-2E5B-43E2-854B-82C56D60E31D}" dt="2026-09-11T15:24:16.990" v="115" actId="1076"/>
          <ac:spMkLst>
            <pc:docMk/>
            <pc:sldMk cId="3501865521" sldId="258"/>
            <ac:spMk id="3" creationId="{00000000-0000-0000-0000-000000000000}"/>
          </ac:spMkLst>
        </pc:spChg>
        <pc:spChg chg="add del mod">
          <ac:chgData name="Karen Smith" userId="6d820162-ac22-46d9-8d06-9be1504926bf" providerId="ADAL" clId="{A372A3DE-2E5B-43E2-854B-82C56D60E31D}" dt="2026-09-11T15:21:53.221" v="110" actId="47"/>
          <ac:spMkLst>
            <pc:docMk/>
            <pc:sldMk cId="3501865521" sldId="258"/>
            <ac:spMk id="5" creationId="{F86A77CE-DDC6-A9D8-D2C6-4CB027DA50FD}"/>
          </ac:spMkLst>
        </pc:spChg>
        <pc:spChg chg="add del mod">
          <ac:chgData name="Karen Smith" userId="6d820162-ac22-46d9-8d06-9be1504926bf" providerId="ADAL" clId="{A372A3DE-2E5B-43E2-854B-82C56D60E31D}" dt="2026-09-11T15:21:50.054" v="105" actId="767"/>
          <ac:spMkLst>
            <pc:docMk/>
            <pc:sldMk cId="3501865521" sldId="258"/>
            <ac:spMk id="6" creationId="{473DB02B-6321-5ABA-7CA1-61BF43597BED}"/>
          </ac:spMkLst>
        </pc:spChg>
        <pc:spChg chg="add del mod">
          <ac:chgData name="Karen Smith" userId="6d820162-ac22-46d9-8d06-9be1504926bf" providerId="ADAL" clId="{A372A3DE-2E5B-43E2-854B-82C56D60E31D}" dt="2026-09-11T15:20:58.608" v="79" actId="767"/>
          <ac:spMkLst>
            <pc:docMk/>
            <pc:sldMk cId="3501865521" sldId="258"/>
            <ac:spMk id="7" creationId="{33FFBB69-AAA6-7D53-87A3-259740DBC5BE}"/>
          </ac:spMkLst>
        </pc:spChg>
        <pc:spChg chg="add mod">
          <ac:chgData name="Karen Smith" userId="6d820162-ac22-46d9-8d06-9be1504926bf" providerId="ADAL" clId="{A372A3DE-2E5B-43E2-854B-82C56D60E31D}" dt="2026-09-11T15:20:57.693" v="77" actId="767"/>
          <ac:spMkLst>
            <pc:docMk/>
            <pc:sldMk cId="3501865521" sldId="258"/>
            <ac:spMk id="8" creationId="{B3BFA215-C081-E66F-2430-B4F60A3C231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D9C8A-B2F8-4771-8DDA-E3A4F025EDCF}" type="datetimeFigureOut">
              <a:rPr lang="en-GB" smtClean="0"/>
              <a:t>12/09/2026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5C9051-B633-41FC-8429-F74719D389A4}" type="slidenum">
              <a:rPr lang="en-GB" smtClean="0"/>
              <a:t>‹#›</a:t>
            </a:fld>
            <a:endParaRPr lang="en-GB"/>
          </a:p>
        </p:txBody>
      </p:sp>
    </p:spTree>
    <p:extLst>
      <p:ext uri="{BB962C8B-B14F-4D97-AF65-F5344CB8AC3E}">
        <p14:creationId xmlns:p14="http://schemas.microsoft.com/office/powerpoint/2010/main" val="4124470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a:t>Thank you for coming tonight.   </a:t>
            </a:r>
          </a:p>
          <a:p>
            <a:pPr eaLnBrk="1" hangingPunct="1"/>
            <a:endParaRPr lang="en-GB" altLang="en-US"/>
          </a:p>
          <a:p>
            <a:pPr eaLnBrk="1" hangingPunct="1"/>
            <a:r>
              <a:rPr lang="en-GB" altLang="en-US"/>
              <a:t>I’’</a:t>
            </a:r>
            <a:r>
              <a:rPr lang="en-GB" altLang="en-US" err="1"/>
              <a:t>ll</a:t>
            </a:r>
            <a:r>
              <a:rPr lang="en-GB" altLang="en-US"/>
              <a:t> start by going through some of the general information about life in year 6 and then we will move on to  assessment this year and the meeting about school journey </a:t>
            </a:r>
          </a:p>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a:t>
            </a:fld>
            <a:endParaRPr lang="en-GB"/>
          </a:p>
        </p:txBody>
      </p:sp>
    </p:spTree>
    <p:extLst>
      <p:ext uri="{BB962C8B-B14F-4D97-AF65-F5344CB8AC3E}">
        <p14:creationId xmlns:p14="http://schemas.microsoft.com/office/powerpoint/2010/main" val="107714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Importance of attendance / punctuality – children have a soft start. Please phone before 9.00 to inform us of any absences. </a:t>
            </a:r>
          </a:p>
          <a:p>
            <a:pPr marL="171450" indent="-171450">
              <a:buFont typeface="Arial" panose="020B0604020202020204" pitchFamily="34" charset="0"/>
              <a:buChar char="•"/>
            </a:pPr>
            <a:r>
              <a:rPr lang="en-GB" altLang="en-US"/>
              <a:t>We will have a further meeting later in the year with more information about residential and SATs.</a:t>
            </a:r>
            <a:endParaRPr lang="en-GB"/>
          </a:p>
          <a:p>
            <a:pPr marL="171450" indent="-171450">
              <a:buFont typeface="Arial" panose="020B0604020202020204" pitchFamily="34" charset="0"/>
              <a:buChar char="•"/>
            </a:pPr>
            <a:r>
              <a:rPr lang="en-GB"/>
              <a:t>What do they need for PE?</a:t>
            </a:r>
          </a:p>
          <a:p>
            <a:pPr marL="171450" indent="-171450">
              <a:buFont typeface="Arial" panose="020B0604020202020204" pitchFamily="34" charset="0"/>
              <a:buChar char="•"/>
            </a:pPr>
            <a:r>
              <a:rPr lang="en-GB"/>
              <a:t>As soon as they enter school gate dismount any bikes, scooters etc - no cycling or scooting in playground (by any child – even younger siblings)</a:t>
            </a:r>
          </a:p>
          <a:p>
            <a:pPr marL="171450" indent="-171450">
              <a:buFont typeface="Arial" panose="020B0604020202020204" pitchFamily="34" charset="0"/>
              <a:buChar char="•"/>
            </a:pPr>
            <a:r>
              <a:rPr lang="en-GB"/>
              <a:t>Communication with teacher – fine to chat before school – but please be aware we are in class with the children– so not private!! If you are giving teacher important information about pick up etc – might be worth writing it down – just in case teacher forgets..</a:t>
            </a:r>
          </a:p>
          <a:p>
            <a:pPr marL="171450" indent="-171450">
              <a:buFont typeface="Arial" panose="020B0604020202020204" pitchFamily="34" charset="0"/>
              <a:buChar char="•"/>
            </a:pPr>
            <a:r>
              <a:rPr lang="en-GB"/>
              <a:t>If you request a meeting with the teaching staff, arrange this through the office or face to face, please let us know what you wish to discuss so that we can make sure we are fully prepared and have the information you need. </a:t>
            </a:r>
          </a:p>
        </p:txBody>
      </p:sp>
      <p:sp>
        <p:nvSpPr>
          <p:cNvPr id="4" name="Slide Number Placeholder 3"/>
          <p:cNvSpPr>
            <a:spLocks noGrp="1"/>
          </p:cNvSpPr>
          <p:nvPr>
            <p:ph type="sldNum" sz="quarter" idx="10"/>
          </p:nvPr>
        </p:nvSpPr>
        <p:spPr/>
        <p:txBody>
          <a:bodyPr/>
          <a:lstStyle/>
          <a:p>
            <a:fld id="{08765528-BC4A-49A1-9D46-FCF33C1DCC17}" type="slidenum">
              <a:rPr lang="en-GB" smtClean="0"/>
              <a:t>2</a:t>
            </a:fld>
            <a:endParaRPr lang="en-GB"/>
          </a:p>
        </p:txBody>
      </p:sp>
    </p:spTree>
    <p:extLst>
      <p:ext uri="{BB962C8B-B14F-4D97-AF65-F5344CB8AC3E}">
        <p14:creationId xmlns:p14="http://schemas.microsoft.com/office/powerpoint/2010/main" val="3000642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Go through topics where appropriate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Expectations – rewarded for  high standard of work/behaviour.  Poor attitude to work or behaviour could lead to loss of privileges already spoken about taking responsibility for own 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Reading is very important.  Gateway to everything.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Year group expectations can be given out at Assessment Info evening</a:t>
            </a:r>
          </a:p>
        </p:txBody>
      </p:sp>
      <p:sp>
        <p:nvSpPr>
          <p:cNvPr id="4" name="Slide Number Placeholder 3"/>
          <p:cNvSpPr>
            <a:spLocks noGrp="1"/>
          </p:cNvSpPr>
          <p:nvPr>
            <p:ph type="sldNum" sz="quarter" idx="10"/>
          </p:nvPr>
        </p:nvSpPr>
        <p:spPr/>
        <p:txBody>
          <a:bodyPr/>
          <a:lstStyle/>
          <a:p>
            <a:fld id="{08765528-BC4A-49A1-9D46-FCF33C1DCC17}" type="slidenum">
              <a:rPr lang="en-GB" smtClean="0"/>
              <a:t>3</a:t>
            </a:fld>
            <a:endParaRPr lang="en-GB"/>
          </a:p>
        </p:txBody>
      </p:sp>
    </p:spTree>
    <p:extLst>
      <p:ext uri="{BB962C8B-B14F-4D97-AF65-F5344CB8AC3E}">
        <p14:creationId xmlns:p14="http://schemas.microsoft.com/office/powerpoint/2010/main" val="2310735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4</a:t>
            </a:fld>
            <a:endParaRPr lang="en-GB"/>
          </a:p>
        </p:txBody>
      </p:sp>
    </p:spTree>
    <p:extLst>
      <p:ext uri="{BB962C8B-B14F-4D97-AF65-F5344CB8AC3E}">
        <p14:creationId xmlns:p14="http://schemas.microsoft.com/office/powerpoint/2010/main" val="1281406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through your expectations. No passive learners – don’t want children to sit back. </a:t>
            </a:r>
          </a:p>
          <a:p>
            <a:r>
              <a:rPr lang="en-GB"/>
              <a:t>I won’t allow the children to blame you if their homework is late or they don’t have their PE kit…it is their responsibility. Similarly, please encourage them at home to take responsibility for their actions and for preparing themselves for a day at school.</a:t>
            </a:r>
          </a:p>
          <a:p>
            <a:r>
              <a:rPr lang="en-GB"/>
              <a:t>Homework is important as it reinforces what is taught and learnt in school – expected to be of the same quality as in class – handwriting etc  </a:t>
            </a:r>
          </a:p>
          <a:p>
            <a:r>
              <a:rPr lang="en-GB"/>
              <a:t>Please look at any question in reading records– and support your child with this – signing record regularly, checked each Monday.  Variety of authors see book list to help and link on web page</a:t>
            </a:r>
          </a:p>
          <a:p>
            <a:r>
              <a:rPr lang="en-GB"/>
              <a:t>Remind parents of our writing focus – and the need for children to see writing as an important skill – we are trying to ensure children see adults writing regularly and for enjoyment – please support at home. </a:t>
            </a:r>
          </a:p>
        </p:txBody>
      </p:sp>
      <p:sp>
        <p:nvSpPr>
          <p:cNvPr id="4" name="Slide Number Placeholder 3"/>
          <p:cNvSpPr>
            <a:spLocks noGrp="1"/>
          </p:cNvSpPr>
          <p:nvPr>
            <p:ph type="sldNum" sz="quarter" idx="10"/>
          </p:nvPr>
        </p:nvSpPr>
        <p:spPr/>
        <p:txBody>
          <a:bodyPr/>
          <a:lstStyle/>
          <a:p>
            <a:fld id="{08765528-BC4A-49A1-9D46-FCF33C1DCC17}" type="slidenum">
              <a:rPr lang="en-GB" smtClean="0"/>
              <a:t>5</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Mobile phone policy and reasoning behind it.  Parents</a:t>
            </a:r>
            <a:r>
              <a:rPr lang="en-GB" baseline="0"/>
              <a:t> to check phones and be aware of messages.  Issues out of school have had to be dealt with in school.  Appropriateness of sites/apps etc.  Talk to children about going to a safe place if feeling worried on the way home and then phoning an adult.</a:t>
            </a:r>
          </a:p>
          <a:p>
            <a:r>
              <a:rPr lang="en-GB" baseline="0"/>
              <a:t>Not a right of passage in Year 6. Mrs Hicks will review each application individually. It is not an automatic yes!</a:t>
            </a:r>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6</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7</a:t>
            </a:fld>
            <a:endParaRPr lang="en-GB"/>
          </a:p>
        </p:txBody>
      </p:sp>
    </p:spTree>
    <p:extLst>
      <p:ext uri="{BB962C8B-B14F-4D97-AF65-F5344CB8AC3E}">
        <p14:creationId xmlns:p14="http://schemas.microsoft.com/office/powerpoint/2010/main" val="1353821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Talk through</a:t>
            </a:r>
          </a:p>
          <a:p>
            <a:r>
              <a:rPr lang="en-GB"/>
              <a:t>We always try to give as much notice as possible. Please read all school communications carefully</a:t>
            </a:r>
          </a:p>
        </p:txBody>
      </p:sp>
      <p:sp>
        <p:nvSpPr>
          <p:cNvPr id="4" name="Slide Number Placeholder 3"/>
          <p:cNvSpPr>
            <a:spLocks noGrp="1"/>
          </p:cNvSpPr>
          <p:nvPr>
            <p:ph type="sldNum" sz="quarter" idx="10"/>
          </p:nvPr>
        </p:nvSpPr>
        <p:spPr/>
        <p:txBody>
          <a:bodyPr/>
          <a:lstStyle/>
          <a:p>
            <a:fld id="{08765528-BC4A-49A1-9D46-FCF33C1DCC17}" type="slidenum">
              <a:rPr lang="en-GB" smtClean="0"/>
              <a:t>8</a:t>
            </a:fld>
            <a:endParaRPr lang="en-GB"/>
          </a:p>
        </p:txBody>
      </p:sp>
    </p:spTree>
    <p:extLst>
      <p:ext uri="{BB962C8B-B14F-4D97-AF65-F5344CB8AC3E}">
        <p14:creationId xmlns:p14="http://schemas.microsoft.com/office/powerpoint/2010/main" val="359087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 Year 6 children they are expected to take on many different responsibilities.  They are relied upon to be excellent role models to the younger children.  Once given a duty, the children are expected to fulfil the role to the highest standard. Were possible the rotas will still allow the children to have plenty of time outside.</a:t>
            </a:r>
          </a:p>
        </p:txBody>
      </p:sp>
      <p:sp>
        <p:nvSpPr>
          <p:cNvPr id="4" name="Slide Number Placeholder 3"/>
          <p:cNvSpPr>
            <a:spLocks noGrp="1"/>
          </p:cNvSpPr>
          <p:nvPr>
            <p:ph type="sldNum" sz="quarter" idx="10"/>
          </p:nvPr>
        </p:nvSpPr>
        <p:spPr/>
        <p:txBody>
          <a:bodyPr/>
          <a:lstStyle/>
          <a:p>
            <a:fld id="{08765528-BC4A-49A1-9D46-FCF33C1DCC17}" type="slidenum">
              <a:rPr lang="en-GB" smtClean="0"/>
              <a:t>9</a:t>
            </a:fld>
            <a:endParaRPr lang="en-GB"/>
          </a:p>
        </p:txBody>
      </p:sp>
    </p:spTree>
    <p:extLst>
      <p:ext uri="{BB962C8B-B14F-4D97-AF65-F5344CB8AC3E}">
        <p14:creationId xmlns:p14="http://schemas.microsoft.com/office/powerpoint/2010/main" val="4031096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10</a:t>
            </a:fld>
            <a:endParaRPr lang="en-GB"/>
          </a:p>
        </p:txBody>
      </p:sp>
    </p:spTree>
    <p:extLst>
      <p:ext uri="{BB962C8B-B14F-4D97-AF65-F5344CB8AC3E}">
        <p14:creationId xmlns:p14="http://schemas.microsoft.com/office/powerpoint/2010/main" val="30209971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11</a:t>
            </a:fld>
            <a:endParaRPr lang="en-GB"/>
          </a:p>
        </p:txBody>
      </p:sp>
    </p:spTree>
    <p:extLst>
      <p:ext uri="{BB962C8B-B14F-4D97-AF65-F5344CB8AC3E}">
        <p14:creationId xmlns:p14="http://schemas.microsoft.com/office/powerpoint/2010/main" val="1774355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12</a:t>
            </a:fld>
            <a:endParaRPr lang="en-GB"/>
          </a:p>
        </p:txBody>
      </p:sp>
    </p:spTree>
    <p:extLst>
      <p:ext uri="{BB962C8B-B14F-4D97-AF65-F5344CB8AC3E}">
        <p14:creationId xmlns:p14="http://schemas.microsoft.com/office/powerpoint/2010/main" val="4016074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13</a:t>
            </a:fld>
            <a:endParaRPr lang="en-GB"/>
          </a:p>
        </p:txBody>
      </p:sp>
    </p:spTree>
    <p:extLst>
      <p:ext uri="{BB962C8B-B14F-4D97-AF65-F5344CB8AC3E}">
        <p14:creationId xmlns:p14="http://schemas.microsoft.com/office/powerpoint/2010/main" val="1906789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14</a:t>
            </a:fld>
            <a:endParaRPr lang="en-GB"/>
          </a:p>
        </p:txBody>
      </p:sp>
    </p:spTree>
    <p:extLst>
      <p:ext uri="{BB962C8B-B14F-4D97-AF65-F5344CB8AC3E}">
        <p14:creationId xmlns:p14="http://schemas.microsoft.com/office/powerpoint/2010/main" val="2210401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15</a:t>
            </a:fld>
            <a:endParaRPr lang="en-GB"/>
          </a:p>
        </p:txBody>
      </p:sp>
    </p:spTree>
    <p:extLst>
      <p:ext uri="{BB962C8B-B14F-4D97-AF65-F5344CB8AC3E}">
        <p14:creationId xmlns:p14="http://schemas.microsoft.com/office/powerpoint/2010/main" val="76011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16</a:t>
            </a:fld>
            <a:endParaRPr lang="en-GB"/>
          </a:p>
        </p:txBody>
      </p:sp>
    </p:spTree>
    <p:extLst>
      <p:ext uri="{BB962C8B-B14F-4D97-AF65-F5344CB8AC3E}">
        <p14:creationId xmlns:p14="http://schemas.microsoft.com/office/powerpoint/2010/main" val="4070563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C8E75-F332-6FFC-C7F3-13A8B7EEE26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A7DF3D4-D662-B084-F561-7DB75FA5A7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7B6A164-9EE9-AE09-7A0C-805C55A0A5BF}"/>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00B74A7D-7C8B-5294-805B-CD00824DDE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3676F5-A543-67D0-6DC1-34B95B62FEBE}"/>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1513439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5069E-50D1-C720-5DDF-725EE52E1F8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CC0905D-D812-762B-AD8B-AB6FBA12325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86D00F8-F627-C9F7-EFFE-BDCF777B96CC}"/>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E6796C8E-F327-7697-A1DB-DFD29CDC48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BF16D6-86B8-C33A-CF07-72B29E38DA77}"/>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2959270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1FA08-FBA0-B6AD-AF01-6DA3700B8D2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A4A5049-416A-2912-11CD-A38B338360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D271998-9919-B263-F6D0-5E9619376182}"/>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C8389438-B688-35A9-F105-B7750B2139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73419C-26F7-5F4D-8BC4-D04297E50275}"/>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3453792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82098-96BF-7DF1-F4B4-1B9BD6E43D8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EF31474-39F5-2471-CEE0-12390D39C07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5133D5B-0D34-E908-D5E8-4F2F5E4D873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D45CE5F-0F1B-B8E7-2006-04EC1344EC94}"/>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6" name="Footer Placeholder 5">
            <a:extLst>
              <a:ext uri="{FF2B5EF4-FFF2-40B4-BE49-F238E27FC236}">
                <a16:creationId xmlns:a16="http://schemas.microsoft.com/office/drawing/2014/main" id="{A6694871-45E9-F108-A247-2C00F9BE73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F8C3CD-B08D-0231-5073-707F00F860CB}"/>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1732529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D2C43-624C-B7AE-E8F5-FBA57E0B32B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EB88F8F-C800-A1D4-3070-CF3047B035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DF17D8B-23C5-C7DE-D4D4-70BC880AEB4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79291F6-6C6B-304F-A0C1-0DB04B6A4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DD29A0-BBB0-5C6E-98BF-F0FD084D6AF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CC0EA00-480B-87C3-778D-F13861589D8F}"/>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8" name="Footer Placeholder 7">
            <a:extLst>
              <a:ext uri="{FF2B5EF4-FFF2-40B4-BE49-F238E27FC236}">
                <a16:creationId xmlns:a16="http://schemas.microsoft.com/office/drawing/2014/main" id="{71084BDA-2F96-3C8B-5C67-DDEA2A3694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760C7C-F6A3-9571-015D-CFB54E7BC78B}"/>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216371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883BB-D8A4-86FA-CEFC-1D66BC79C1E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F485B0F-2690-8A53-CE83-3B5073DC1B72}"/>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4" name="Footer Placeholder 3">
            <a:extLst>
              <a:ext uri="{FF2B5EF4-FFF2-40B4-BE49-F238E27FC236}">
                <a16:creationId xmlns:a16="http://schemas.microsoft.com/office/drawing/2014/main" id="{D95AD6F6-D55C-43C2-BE84-CD19EC19E0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0529BD-D9E7-DFE5-A723-9047BC629014}"/>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2800943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FC8007-AB8B-7164-AE8B-77FE23E4E73D}"/>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3" name="Footer Placeholder 2">
            <a:extLst>
              <a:ext uri="{FF2B5EF4-FFF2-40B4-BE49-F238E27FC236}">
                <a16:creationId xmlns:a16="http://schemas.microsoft.com/office/drawing/2014/main" id="{62B7CCEF-EFF7-510B-E5FF-D9F15A476D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DC725E-AF6E-BDDB-C2D3-324065DB0B98}"/>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1690630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21D7B-AABC-0EDD-BE6B-A9A9E62CE9D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93A265D-9BA2-22C8-FF9F-9198726415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7DFF85D-EAB4-B5F2-FBBA-54AE2263E6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907B5DE-07F3-76F3-AC17-EE3009F80805}"/>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6" name="Footer Placeholder 5">
            <a:extLst>
              <a:ext uri="{FF2B5EF4-FFF2-40B4-BE49-F238E27FC236}">
                <a16:creationId xmlns:a16="http://schemas.microsoft.com/office/drawing/2014/main" id="{BFACECB9-4650-6202-041F-C343EC201A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8C22DD-5656-7C12-19FE-D585A685CCC0}"/>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3440974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A2E4E-9DFA-F3F9-8D00-617C1AC63CC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5A3BFD6-08EE-0C62-3AB4-2408194F9B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B81CCBA-C971-3CEB-6B54-ED8BF8BD8F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6F11359-23E5-32E2-A772-FA0AD64560A7}"/>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6" name="Footer Placeholder 5">
            <a:extLst>
              <a:ext uri="{FF2B5EF4-FFF2-40B4-BE49-F238E27FC236}">
                <a16:creationId xmlns:a16="http://schemas.microsoft.com/office/drawing/2014/main" id="{67FE6405-5EF1-C66B-5608-A46639F670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3EFC77-8C7E-CB64-B47B-21CDE495A3F5}"/>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1540125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85910-4B3E-20EE-3761-34CCAA3AF0F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722E8C6-9206-2951-C2A7-C127B23DB72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A5A28B0-5ACE-4BE6-EC47-68F3E74729E9}"/>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4EC492FE-CF11-8D69-C5D6-094C0C62F0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7CC932-5040-FC88-1C83-5909E3297D98}"/>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355395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9EB966-97E9-B33C-27A2-4390193F7AA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0FCAB5E-C20B-4536-EF91-1DAF3C788AC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370E347-4EAA-A10B-9164-183116225CCB}"/>
              </a:ext>
            </a:extLst>
          </p:cNvPr>
          <p:cNvSpPr>
            <a:spLocks noGrp="1"/>
          </p:cNvSpPr>
          <p:nvPr>
            <p:ph type="dt" sz="half" idx="10"/>
          </p:nvPr>
        </p:nvSpPr>
        <p:spPr/>
        <p:txBody>
          <a:body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EB73C127-539A-97AC-6246-707A69829C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0A24FC-134E-9CAD-E5EE-72371CE2B474}"/>
              </a:ext>
            </a:extLst>
          </p:cNvPr>
          <p:cNvSpPr>
            <a:spLocks noGrp="1"/>
          </p:cNvSpPr>
          <p:nvPr>
            <p:ph type="sldNum" sz="quarter" idx="12"/>
          </p:nvPr>
        </p:nvSpPr>
        <p:spPr/>
        <p:txBody>
          <a:bodyPr/>
          <a:lstStyle/>
          <a:p>
            <a:fld id="{FC04257C-51FC-45D0-ACEC-64F0F04E6950}" type="slidenum">
              <a:rPr lang="en-GB" smtClean="0"/>
              <a:t>‹#›</a:t>
            </a:fld>
            <a:endParaRPr lang="en-GB"/>
          </a:p>
        </p:txBody>
      </p:sp>
    </p:spTree>
    <p:extLst>
      <p:ext uri="{BB962C8B-B14F-4D97-AF65-F5344CB8AC3E}">
        <p14:creationId xmlns:p14="http://schemas.microsoft.com/office/powerpoint/2010/main" val="175263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3A2750-F9A8-63A1-5667-51BE1CA39F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A638581-CAAA-B48F-F8B5-364C858318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59396C8-0530-9130-1E60-1B7B27AD1A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E6170B6-B43E-4D81-9C4D-3BEC1D5AA688}" type="datetimeFigureOut">
              <a:rPr lang="en-GB" smtClean="0"/>
              <a:t>12/09/2026</a:t>
            </a:fld>
            <a:endParaRPr lang="en-GB"/>
          </a:p>
        </p:txBody>
      </p:sp>
      <p:sp>
        <p:nvSpPr>
          <p:cNvPr id="5" name="Footer Placeholder 4">
            <a:extLst>
              <a:ext uri="{FF2B5EF4-FFF2-40B4-BE49-F238E27FC236}">
                <a16:creationId xmlns:a16="http://schemas.microsoft.com/office/drawing/2014/main" id="{30556F53-EADA-9A68-A5D4-673C046DC9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EB4810B-5729-D060-9078-057E168777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04257C-51FC-45D0-ACEC-64F0F04E6950}" type="slidenum">
              <a:rPr lang="en-GB" smtClean="0"/>
              <a:t>‹#›</a:t>
            </a:fld>
            <a:endParaRPr lang="en-GB"/>
          </a:p>
        </p:txBody>
      </p:sp>
    </p:spTree>
    <p:extLst>
      <p:ext uri="{BB962C8B-B14F-4D97-AF65-F5344CB8AC3E}">
        <p14:creationId xmlns:p14="http://schemas.microsoft.com/office/powerpoint/2010/main" val="4139388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hyperlink" Target="http://www.pgl.co.uk/en-gb/adventure-holidays/parents/videos-for-parents#.V-Dfn3z2bIU"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6" y="739236"/>
            <a:ext cx="7344816" cy="1033581"/>
          </a:xfrm>
        </p:spPr>
        <p:txBody>
          <a:bodyPr>
            <a:normAutofit fontScale="90000"/>
          </a:bodyPr>
          <a:lstStyle/>
          <a:p>
            <a:br>
              <a:rPr lang="en-GB" b="1">
                <a:solidFill>
                  <a:srgbClr val="00B050"/>
                </a:solidFill>
              </a:rPr>
            </a:br>
            <a:r>
              <a:rPr lang="en-GB" b="1" err="1">
                <a:solidFill>
                  <a:srgbClr val="00B050"/>
                </a:solidFill>
              </a:rPr>
              <a:t>Crowthorne</a:t>
            </a:r>
            <a:r>
              <a:rPr lang="en-GB" b="1">
                <a:solidFill>
                  <a:srgbClr val="00B050"/>
                </a:solidFill>
              </a:rPr>
              <a:t> Church of England Primary School</a:t>
            </a:r>
          </a:p>
        </p:txBody>
      </p:sp>
      <p:sp>
        <p:nvSpPr>
          <p:cNvPr id="3" name="Subtitle 2"/>
          <p:cNvSpPr>
            <a:spLocks noGrp="1"/>
          </p:cNvSpPr>
          <p:nvPr>
            <p:ph type="subTitle" idx="1"/>
          </p:nvPr>
        </p:nvSpPr>
        <p:spPr>
          <a:xfrm>
            <a:off x="2711624" y="4581128"/>
            <a:ext cx="7128792" cy="1752600"/>
          </a:xfrm>
        </p:spPr>
        <p:txBody>
          <a:bodyPr>
            <a:normAutofit/>
          </a:bodyPr>
          <a:lstStyle/>
          <a:p>
            <a:endParaRPr lang="en-GB" b="1">
              <a:solidFill>
                <a:srgbClr val="00B050"/>
              </a:solidFill>
            </a:endParaRPr>
          </a:p>
          <a:p>
            <a:r>
              <a:rPr lang="en-GB" b="1">
                <a:solidFill>
                  <a:srgbClr val="00B050"/>
                </a:solidFill>
              </a:rPr>
              <a:t>Beginning of new academic year (2026-27)</a:t>
            </a:r>
          </a:p>
          <a:p>
            <a:r>
              <a:rPr lang="en-GB" b="1">
                <a:solidFill>
                  <a:srgbClr val="00B050"/>
                </a:solidFill>
              </a:rPr>
              <a:t>parent information session. </a:t>
            </a: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5920" y="2754676"/>
            <a:ext cx="1656184" cy="1800200"/>
          </a:xfrm>
          <a:prstGeom prst="rect">
            <a:avLst/>
          </a:prstGeom>
          <a:noFill/>
          <a:ln>
            <a:noFill/>
          </a:ln>
        </p:spPr>
      </p:pic>
    </p:spTree>
    <p:extLst>
      <p:ext uri="{BB962C8B-B14F-4D97-AF65-F5344CB8AC3E}">
        <p14:creationId xmlns:p14="http://schemas.microsoft.com/office/powerpoint/2010/main" val="289370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8337" y="269776"/>
            <a:ext cx="8229600" cy="1143000"/>
          </a:xfrm>
        </p:spPr>
        <p:txBody>
          <a:bodyPr>
            <a:noAutofit/>
          </a:bodyPr>
          <a:lstStyle/>
          <a:p>
            <a:r>
              <a:rPr lang="en-GB" sz="1800">
                <a:solidFill>
                  <a:srgbClr val="00B050"/>
                </a:solidFill>
              </a:rPr>
              <a:t>Driven by high expectations; promoting excellence</a:t>
            </a:r>
          </a:p>
        </p:txBody>
      </p:sp>
      <p:sp>
        <p:nvSpPr>
          <p:cNvPr id="3" name="Content Placeholder 2"/>
          <p:cNvSpPr>
            <a:spLocks noGrp="1"/>
          </p:cNvSpPr>
          <p:nvPr>
            <p:ph idx="1"/>
          </p:nvPr>
        </p:nvSpPr>
        <p:spPr>
          <a:xfrm>
            <a:off x="838200" y="1425055"/>
            <a:ext cx="10515600" cy="3118665"/>
          </a:xfrm>
        </p:spPr>
        <p:txBody>
          <a:bodyPr>
            <a:normAutofit/>
          </a:bodyPr>
          <a:lstStyle/>
          <a:p>
            <a:pPr marL="0" indent="0" algn="ctr">
              <a:buNone/>
            </a:pPr>
            <a:r>
              <a:rPr lang="en-GB" b="1" u="sng">
                <a:solidFill>
                  <a:srgbClr val="00B050"/>
                </a:solidFill>
              </a:rPr>
              <a:t>General Information</a:t>
            </a:r>
          </a:p>
          <a:p>
            <a:r>
              <a:rPr lang="en-GB">
                <a:solidFill>
                  <a:srgbClr val="00B050"/>
                </a:solidFill>
              </a:rPr>
              <a:t>Attendance </a:t>
            </a:r>
          </a:p>
          <a:p>
            <a:r>
              <a:rPr lang="en-GB">
                <a:solidFill>
                  <a:srgbClr val="00B050"/>
                </a:solidFill>
              </a:rPr>
              <a:t>PE days – Thursday (coach) and Friday </a:t>
            </a:r>
          </a:p>
          <a:p>
            <a:r>
              <a:rPr lang="en-GB">
                <a:solidFill>
                  <a:srgbClr val="00B050"/>
                </a:solidFill>
              </a:rPr>
              <a:t>Before/After school expectations </a:t>
            </a:r>
          </a:p>
          <a:p>
            <a:r>
              <a:rPr lang="en-GB">
                <a:solidFill>
                  <a:srgbClr val="00B050"/>
                </a:solidFill>
              </a:rPr>
              <a:t>Communication with the school</a:t>
            </a:r>
          </a:p>
          <a:p>
            <a:r>
              <a:rPr lang="en-GB">
                <a:solidFill>
                  <a:srgbClr val="00B050"/>
                </a:solidFill>
              </a:rPr>
              <a:t>Uniform</a:t>
            </a:r>
          </a:p>
          <a:p>
            <a:pPr marL="0" indent="0">
              <a:buNone/>
            </a:pPr>
            <a:endParaRPr lang="en-GB">
              <a:solidFill>
                <a:srgbClr val="00B050"/>
              </a:solidFill>
            </a:endParaRP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
        <p:nvSpPr>
          <p:cNvPr id="5" name="TextBox 4">
            <a:extLst>
              <a:ext uri="{FF2B5EF4-FFF2-40B4-BE49-F238E27FC236}">
                <a16:creationId xmlns:a16="http://schemas.microsoft.com/office/drawing/2014/main" id="{F86A77CE-DDC6-A9D8-D2C6-4CB027DA50FD}"/>
              </a:ext>
            </a:extLst>
          </p:cNvPr>
          <p:cNvSpPr txBox="1"/>
          <p:nvPr/>
        </p:nvSpPr>
        <p:spPr>
          <a:xfrm>
            <a:off x="2585884" y="5063613"/>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3501865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4207" y="1412777"/>
            <a:ext cx="10772481" cy="5072863"/>
          </a:xfrm>
        </p:spPr>
        <p:txBody>
          <a:bodyPr>
            <a:normAutofit fontScale="92500" lnSpcReduction="10000"/>
          </a:bodyPr>
          <a:lstStyle/>
          <a:p>
            <a:pPr marL="0" indent="0" algn="ctr">
              <a:buNone/>
            </a:pPr>
            <a:r>
              <a:rPr lang="en-GB" b="1" u="sng">
                <a:solidFill>
                  <a:srgbClr val="00B050"/>
                </a:solidFill>
              </a:rPr>
              <a:t>Curriculum &amp; Learning</a:t>
            </a:r>
          </a:p>
          <a:p>
            <a:r>
              <a:rPr lang="en-GB">
                <a:solidFill>
                  <a:srgbClr val="00B050"/>
                </a:solidFill>
              </a:rPr>
              <a:t>Curriculum Overview</a:t>
            </a:r>
          </a:p>
          <a:p>
            <a:r>
              <a:rPr lang="en-GB">
                <a:solidFill>
                  <a:srgbClr val="00B050"/>
                </a:solidFill>
              </a:rPr>
              <a:t>Expectations of Learners</a:t>
            </a:r>
          </a:p>
          <a:p>
            <a:r>
              <a:rPr lang="en-GB">
                <a:solidFill>
                  <a:srgbClr val="00B050"/>
                </a:solidFill>
              </a:rPr>
              <a:t>Reading at home – reading prompts/recommended list on website</a:t>
            </a:r>
          </a:p>
          <a:p>
            <a:endParaRPr lang="en-GB">
              <a:solidFill>
                <a:srgbClr val="00B050"/>
              </a:solidFill>
            </a:endParaRPr>
          </a:p>
          <a:p>
            <a:endParaRPr lang="en-GB">
              <a:solidFill>
                <a:srgbClr val="00B050"/>
              </a:solidFill>
            </a:endParaRPr>
          </a:p>
          <a:p>
            <a:endParaRPr lang="en-GB">
              <a:solidFill>
                <a:srgbClr val="00B050"/>
              </a:solidFill>
            </a:endParaRPr>
          </a:p>
          <a:p>
            <a:endParaRPr lang="en-GB">
              <a:solidFill>
                <a:srgbClr val="00B050"/>
              </a:solidFill>
            </a:endParaRPr>
          </a:p>
          <a:p>
            <a:endParaRPr lang="en-GB">
              <a:solidFill>
                <a:srgbClr val="00B050"/>
              </a:solidFill>
            </a:endParaRPr>
          </a:p>
          <a:p>
            <a:r>
              <a:rPr lang="en-GB">
                <a:solidFill>
                  <a:srgbClr val="00B050"/>
                </a:solidFill>
              </a:rPr>
              <a:t>Homework: SMART – Spelling, maths &amp; reading</a:t>
            </a:r>
          </a:p>
          <a:p>
            <a:r>
              <a:rPr lang="en-GB">
                <a:solidFill>
                  <a:srgbClr val="00B050"/>
                </a:solidFill>
              </a:rPr>
              <a:t>Assessment </a:t>
            </a:r>
          </a:p>
          <a:p>
            <a:endParaRPr lang="en-GB" b="1">
              <a:solidFill>
                <a:srgbClr val="00B050"/>
              </a:solidFill>
            </a:endParaRPr>
          </a:p>
        </p:txBody>
      </p:sp>
      <p:sp>
        <p:nvSpPr>
          <p:cNvPr id="4" name="Title 1"/>
          <p:cNvSpPr txBox="1">
            <a:spLocks/>
          </p:cNvSpPr>
          <p:nvPr/>
        </p:nvSpPr>
        <p:spPr>
          <a:xfrm>
            <a:off x="2279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sp>
        <p:nvSpPr>
          <p:cNvPr id="5" name="Content Placeholder 2"/>
          <p:cNvSpPr txBox="1">
            <a:spLocks/>
          </p:cNvSpPr>
          <p:nvPr/>
        </p:nvSpPr>
        <p:spPr>
          <a:xfrm>
            <a:off x="1981200" y="1600201"/>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endParaRPr lang="en-GB">
              <a:solidFill>
                <a:srgbClr val="00B050"/>
              </a:solidFill>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pic>
        <p:nvPicPr>
          <p:cNvPr id="8" name="Picture 7">
            <a:extLst>
              <a:ext uri="{FF2B5EF4-FFF2-40B4-BE49-F238E27FC236}">
                <a16:creationId xmlns:a16="http://schemas.microsoft.com/office/drawing/2014/main" id="{19A2F3D9-7AB5-E3E2-B670-ABB3887C2D57}"/>
              </a:ext>
            </a:extLst>
          </p:cNvPr>
          <p:cNvPicPr>
            <a:picLocks noChangeAspect="1"/>
          </p:cNvPicPr>
          <p:nvPr/>
        </p:nvPicPr>
        <p:blipFill>
          <a:blip r:embed="rId4"/>
          <a:stretch>
            <a:fillRect/>
          </a:stretch>
        </p:blipFill>
        <p:spPr>
          <a:xfrm>
            <a:off x="1169940" y="3149100"/>
            <a:ext cx="1371232" cy="2104535"/>
          </a:xfrm>
          <a:prstGeom prst="rect">
            <a:avLst/>
          </a:prstGeom>
        </p:spPr>
      </p:pic>
      <p:pic>
        <p:nvPicPr>
          <p:cNvPr id="9" name="Picture 8">
            <a:extLst>
              <a:ext uri="{FF2B5EF4-FFF2-40B4-BE49-F238E27FC236}">
                <a16:creationId xmlns:a16="http://schemas.microsoft.com/office/drawing/2014/main" id="{F771624C-B266-5278-4E0D-F9EBFC7F187A}"/>
              </a:ext>
            </a:extLst>
          </p:cNvPr>
          <p:cNvPicPr>
            <a:picLocks noChangeAspect="1"/>
          </p:cNvPicPr>
          <p:nvPr/>
        </p:nvPicPr>
        <p:blipFill>
          <a:blip r:embed="rId5"/>
          <a:stretch>
            <a:fillRect/>
          </a:stretch>
        </p:blipFill>
        <p:spPr>
          <a:xfrm>
            <a:off x="2958853" y="3144047"/>
            <a:ext cx="1371232" cy="2109587"/>
          </a:xfrm>
          <a:prstGeom prst="rect">
            <a:avLst/>
          </a:prstGeom>
        </p:spPr>
      </p:pic>
      <p:pic>
        <p:nvPicPr>
          <p:cNvPr id="10" name="Picture 9">
            <a:extLst>
              <a:ext uri="{FF2B5EF4-FFF2-40B4-BE49-F238E27FC236}">
                <a16:creationId xmlns:a16="http://schemas.microsoft.com/office/drawing/2014/main" id="{C1FF64B3-5B4E-9C7E-CAB7-C2FAF7BF5860}"/>
              </a:ext>
            </a:extLst>
          </p:cNvPr>
          <p:cNvPicPr>
            <a:picLocks noChangeAspect="1"/>
          </p:cNvPicPr>
          <p:nvPr/>
        </p:nvPicPr>
        <p:blipFill>
          <a:blip r:embed="rId6"/>
          <a:stretch>
            <a:fillRect/>
          </a:stretch>
        </p:blipFill>
        <p:spPr>
          <a:xfrm>
            <a:off x="4721472" y="3144047"/>
            <a:ext cx="1374528" cy="2109587"/>
          </a:xfrm>
          <a:prstGeom prst="rect">
            <a:avLst/>
          </a:prstGeom>
        </p:spPr>
      </p:pic>
      <p:pic>
        <p:nvPicPr>
          <p:cNvPr id="11" name="Picture 10">
            <a:extLst>
              <a:ext uri="{FF2B5EF4-FFF2-40B4-BE49-F238E27FC236}">
                <a16:creationId xmlns:a16="http://schemas.microsoft.com/office/drawing/2014/main" id="{E6911EA1-DEAA-1540-D65C-C8C5988D2A00}"/>
              </a:ext>
            </a:extLst>
          </p:cNvPr>
          <p:cNvPicPr>
            <a:picLocks noChangeAspect="1"/>
          </p:cNvPicPr>
          <p:nvPr/>
        </p:nvPicPr>
        <p:blipFill>
          <a:blip r:embed="rId7"/>
          <a:stretch>
            <a:fillRect/>
          </a:stretch>
        </p:blipFill>
        <p:spPr>
          <a:xfrm>
            <a:off x="6353032" y="3144048"/>
            <a:ext cx="1358382" cy="2104536"/>
          </a:xfrm>
          <a:prstGeom prst="rect">
            <a:avLst/>
          </a:prstGeom>
        </p:spPr>
      </p:pic>
      <p:pic>
        <p:nvPicPr>
          <p:cNvPr id="12" name="Picture 11">
            <a:extLst>
              <a:ext uri="{FF2B5EF4-FFF2-40B4-BE49-F238E27FC236}">
                <a16:creationId xmlns:a16="http://schemas.microsoft.com/office/drawing/2014/main" id="{8301C7CF-7CBE-5287-3360-DDA47E9CE82A}"/>
              </a:ext>
            </a:extLst>
          </p:cNvPr>
          <p:cNvPicPr>
            <a:picLocks noChangeAspect="1"/>
          </p:cNvPicPr>
          <p:nvPr/>
        </p:nvPicPr>
        <p:blipFill>
          <a:blip r:embed="rId8"/>
          <a:stretch>
            <a:fillRect/>
          </a:stretch>
        </p:blipFill>
        <p:spPr>
          <a:xfrm>
            <a:off x="7918994" y="3144048"/>
            <a:ext cx="1380280" cy="2113752"/>
          </a:xfrm>
          <a:prstGeom prst="rect">
            <a:avLst/>
          </a:prstGeom>
        </p:spPr>
      </p:pic>
      <p:pic>
        <p:nvPicPr>
          <p:cNvPr id="13" name="Picture 12">
            <a:extLst>
              <a:ext uri="{FF2B5EF4-FFF2-40B4-BE49-F238E27FC236}">
                <a16:creationId xmlns:a16="http://schemas.microsoft.com/office/drawing/2014/main" id="{696E3E86-5EEE-B56D-AD13-75D6C0454B90}"/>
              </a:ext>
            </a:extLst>
          </p:cNvPr>
          <p:cNvPicPr>
            <a:picLocks noChangeAspect="1"/>
          </p:cNvPicPr>
          <p:nvPr/>
        </p:nvPicPr>
        <p:blipFill>
          <a:blip r:embed="rId9"/>
          <a:stretch>
            <a:fillRect/>
          </a:stretch>
        </p:blipFill>
        <p:spPr>
          <a:xfrm>
            <a:off x="9481029" y="3144047"/>
            <a:ext cx="1376964" cy="2113752"/>
          </a:xfrm>
          <a:prstGeom prst="rect">
            <a:avLst/>
          </a:prstGeom>
        </p:spPr>
      </p:pic>
    </p:spTree>
    <p:extLst>
      <p:ext uri="{BB962C8B-B14F-4D97-AF65-F5344CB8AC3E}">
        <p14:creationId xmlns:p14="http://schemas.microsoft.com/office/powerpoint/2010/main" val="2957463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3A33B3C-A414-8703-69E6-980A88EA0436}"/>
              </a:ext>
            </a:extLst>
          </p:cNvPr>
          <p:cNvPicPr>
            <a:picLocks noChangeAspect="1"/>
          </p:cNvPicPr>
          <p:nvPr/>
        </p:nvPicPr>
        <p:blipFill>
          <a:blip r:embed="rId3"/>
          <a:stretch>
            <a:fillRect/>
          </a:stretch>
        </p:blipFill>
        <p:spPr>
          <a:xfrm>
            <a:off x="4002705" y="0"/>
            <a:ext cx="4560216" cy="6858000"/>
          </a:xfrm>
          <a:prstGeom prst="rect">
            <a:avLst/>
          </a:prstGeom>
        </p:spPr>
      </p:pic>
    </p:spTree>
    <p:extLst>
      <p:ext uri="{BB962C8B-B14F-4D97-AF65-F5344CB8AC3E}">
        <p14:creationId xmlns:p14="http://schemas.microsoft.com/office/powerpoint/2010/main" val="2812931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9576" y="0"/>
            <a:ext cx="8229600" cy="1143000"/>
          </a:xfrm>
        </p:spPr>
        <p:txBody>
          <a:bodyPr>
            <a:noAutofit/>
          </a:bodyPr>
          <a:lstStyle/>
          <a:p>
            <a:r>
              <a:rPr lang="en-GB" sz="1800">
                <a:solidFill>
                  <a:srgbClr val="00B050"/>
                </a:solidFill>
              </a:rPr>
              <a:t>Driven by high expectations; promoting excellence</a:t>
            </a:r>
          </a:p>
        </p:txBody>
      </p:sp>
      <p:sp>
        <p:nvSpPr>
          <p:cNvPr id="5" name="Content Placeholder 2"/>
          <p:cNvSpPr>
            <a:spLocks noGrp="1"/>
          </p:cNvSpPr>
          <p:nvPr>
            <p:ph idx="1"/>
          </p:nvPr>
        </p:nvSpPr>
        <p:spPr>
          <a:xfrm>
            <a:off x="2056614" y="1143000"/>
            <a:ext cx="8229600" cy="4525963"/>
          </a:xfrm>
        </p:spPr>
        <p:txBody>
          <a:bodyPr vert="horz" lIns="91440" tIns="45720" rIns="91440" bIns="45720" rtlCol="0" anchor="t">
            <a:normAutofit/>
          </a:bodyPr>
          <a:lstStyle/>
          <a:p>
            <a:pPr marL="0" indent="0" algn="ctr">
              <a:buNone/>
            </a:pPr>
            <a:r>
              <a:rPr lang="en-GB" b="1" u="sng">
                <a:solidFill>
                  <a:srgbClr val="00B050"/>
                </a:solidFill>
              </a:rPr>
              <a:t>The importance of supporting your child</a:t>
            </a:r>
          </a:p>
          <a:p>
            <a:pPr marL="0" indent="0">
              <a:buNone/>
            </a:pPr>
            <a:r>
              <a:rPr lang="en-GB">
                <a:solidFill>
                  <a:srgbClr val="00B050"/>
                </a:solidFill>
              </a:rPr>
              <a:t>Home learning </a:t>
            </a:r>
          </a:p>
          <a:p>
            <a:r>
              <a:rPr lang="en-GB">
                <a:solidFill>
                  <a:srgbClr val="00B050"/>
                </a:solidFill>
              </a:rPr>
              <a:t>Spellings – weekly activities (no formal testing)</a:t>
            </a:r>
          </a:p>
          <a:p>
            <a:r>
              <a:rPr lang="en-GB">
                <a:solidFill>
                  <a:srgbClr val="00B050"/>
                </a:solidFill>
              </a:rPr>
              <a:t>Spelling homework sheet</a:t>
            </a:r>
          </a:p>
          <a:p>
            <a:r>
              <a:rPr lang="en-GB">
                <a:solidFill>
                  <a:srgbClr val="00B050"/>
                </a:solidFill>
              </a:rPr>
              <a:t>Maths – Times tables/Active Learn games/worksheet</a:t>
            </a:r>
            <a:endParaRPr lang="en-GB">
              <a:solidFill>
                <a:srgbClr val="00B050"/>
              </a:solidFill>
              <a:ea typeface="Calibri"/>
              <a:cs typeface="Calibri"/>
            </a:endParaRPr>
          </a:p>
          <a:p>
            <a:r>
              <a:rPr lang="en-GB">
                <a:solidFill>
                  <a:srgbClr val="00B050"/>
                </a:solidFill>
              </a:rPr>
              <a:t>Reading (reading, reading….) – adult signature</a:t>
            </a:r>
          </a:p>
          <a:p>
            <a:r>
              <a:rPr lang="en-GB">
                <a:solidFill>
                  <a:srgbClr val="00B050"/>
                </a:solidFill>
              </a:rPr>
              <a:t>Encouraging writing</a:t>
            </a:r>
          </a:p>
          <a:p>
            <a:r>
              <a:rPr lang="en-GB">
                <a:solidFill>
                  <a:srgbClr val="00B050"/>
                </a:solidFill>
              </a:rPr>
              <a:t>Supporting school staff</a:t>
            </a: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Tree>
    <p:extLst>
      <p:ext uri="{BB962C8B-B14F-4D97-AF65-F5344CB8AC3E}">
        <p14:creationId xmlns:p14="http://schemas.microsoft.com/office/powerpoint/2010/main" val="2262855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9576" y="0"/>
            <a:ext cx="8229600" cy="1143000"/>
          </a:xfrm>
        </p:spPr>
        <p:txBody>
          <a:bodyPr>
            <a:noAutofit/>
          </a:bodyPr>
          <a:lstStyle/>
          <a:p>
            <a:r>
              <a:rPr lang="en-GB" sz="1800">
                <a:solidFill>
                  <a:srgbClr val="00B050"/>
                </a:solidFill>
              </a:rPr>
              <a:t>Driven by high expectations; promoting excellence</a:t>
            </a:r>
          </a:p>
        </p:txBody>
      </p:sp>
      <p:sp>
        <p:nvSpPr>
          <p:cNvPr id="5" name="Content Placeholder 2"/>
          <p:cNvSpPr>
            <a:spLocks noGrp="1"/>
          </p:cNvSpPr>
          <p:nvPr>
            <p:ph idx="1"/>
          </p:nvPr>
        </p:nvSpPr>
        <p:spPr>
          <a:xfrm>
            <a:off x="1981200" y="1600201"/>
            <a:ext cx="8229600" cy="4525963"/>
          </a:xfrm>
        </p:spPr>
        <p:txBody>
          <a:bodyPr/>
          <a:lstStyle/>
          <a:p>
            <a:pPr marL="0" indent="0" algn="ctr">
              <a:buNone/>
            </a:pPr>
            <a:r>
              <a:rPr lang="en-GB" b="1" u="sng">
                <a:solidFill>
                  <a:srgbClr val="00B050"/>
                </a:solidFill>
              </a:rPr>
              <a:t>Mobile phone </a:t>
            </a: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
        <p:nvSpPr>
          <p:cNvPr id="2" name="TextBox 1"/>
          <p:cNvSpPr txBox="1"/>
          <p:nvPr/>
        </p:nvSpPr>
        <p:spPr>
          <a:xfrm>
            <a:off x="2783633" y="2636912"/>
            <a:ext cx="3054041" cy="1569660"/>
          </a:xfrm>
          <a:prstGeom prst="rect">
            <a:avLst/>
          </a:prstGeom>
          <a:noFill/>
        </p:spPr>
        <p:txBody>
          <a:bodyPr wrap="none" rtlCol="0">
            <a:spAutoFit/>
          </a:bodyPr>
          <a:lstStyle/>
          <a:p>
            <a:pPr marL="571500" indent="-571500">
              <a:buFont typeface="Arial" panose="020B0604020202020204" pitchFamily="34" charset="0"/>
              <a:buChar char="•"/>
            </a:pPr>
            <a:r>
              <a:rPr lang="en-GB" sz="3200">
                <a:solidFill>
                  <a:srgbClr val="00B050"/>
                </a:solidFill>
              </a:rPr>
              <a:t>Phone policy</a:t>
            </a:r>
          </a:p>
          <a:p>
            <a:pPr marL="571500" indent="-571500">
              <a:buFont typeface="Arial" panose="020B0604020202020204" pitchFamily="34" charset="0"/>
              <a:buChar char="•"/>
            </a:pPr>
            <a:r>
              <a:rPr lang="en-GB" sz="3200">
                <a:solidFill>
                  <a:srgbClr val="00B050"/>
                </a:solidFill>
              </a:rPr>
              <a:t>Social media</a:t>
            </a:r>
          </a:p>
          <a:p>
            <a:pPr marL="571500" indent="-571500">
              <a:buFont typeface="Arial" panose="020B0604020202020204" pitchFamily="34" charset="0"/>
              <a:buChar char="•"/>
            </a:pPr>
            <a:endParaRPr lang="en-GB" sz="3200">
              <a:solidFill>
                <a:srgbClr val="00B050"/>
              </a:solidFill>
            </a:endParaRPr>
          </a:p>
        </p:txBody>
      </p:sp>
    </p:spTree>
    <p:extLst>
      <p:ext uri="{BB962C8B-B14F-4D97-AF65-F5344CB8AC3E}">
        <p14:creationId xmlns:p14="http://schemas.microsoft.com/office/powerpoint/2010/main" val="227657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9576" y="0"/>
            <a:ext cx="8229600" cy="1143000"/>
          </a:xfrm>
        </p:spPr>
        <p:txBody>
          <a:bodyPr>
            <a:noAutofit/>
          </a:bodyPr>
          <a:lstStyle/>
          <a:p>
            <a:r>
              <a:rPr lang="en-GB" sz="1800">
                <a:solidFill>
                  <a:srgbClr val="00B050"/>
                </a:solidFill>
              </a:rPr>
              <a:t>Driven by high expectations; promoting excellence</a:t>
            </a:r>
          </a:p>
        </p:txBody>
      </p:sp>
      <p:sp>
        <p:nvSpPr>
          <p:cNvPr id="5" name="Content Placeholder 2"/>
          <p:cNvSpPr>
            <a:spLocks noGrp="1"/>
          </p:cNvSpPr>
          <p:nvPr>
            <p:ph idx="1"/>
          </p:nvPr>
        </p:nvSpPr>
        <p:spPr>
          <a:xfrm>
            <a:off x="1981200" y="1600201"/>
            <a:ext cx="8229600" cy="4525963"/>
          </a:xfrm>
        </p:spPr>
        <p:txBody>
          <a:bodyPr/>
          <a:lstStyle/>
          <a:p>
            <a:pPr marL="0" indent="0" algn="ctr">
              <a:buNone/>
            </a:pPr>
            <a:r>
              <a:rPr lang="en-GB" b="1" u="sng">
                <a:solidFill>
                  <a:srgbClr val="00B050"/>
                </a:solidFill>
              </a:rPr>
              <a:t>Medicines</a:t>
            </a: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
        <p:nvSpPr>
          <p:cNvPr id="2" name="TextBox 1"/>
          <p:cNvSpPr txBox="1"/>
          <p:nvPr/>
        </p:nvSpPr>
        <p:spPr>
          <a:xfrm>
            <a:off x="2495600" y="2492896"/>
            <a:ext cx="7200800" cy="3046988"/>
          </a:xfrm>
          <a:prstGeom prst="rect">
            <a:avLst/>
          </a:prstGeom>
          <a:noFill/>
        </p:spPr>
        <p:txBody>
          <a:bodyPr wrap="square" rtlCol="0">
            <a:spAutoFit/>
          </a:bodyPr>
          <a:lstStyle/>
          <a:p>
            <a:pPr marL="571500" indent="-571500">
              <a:buFont typeface="Arial" panose="020B0604020202020204" pitchFamily="34" charset="0"/>
              <a:buChar char="•"/>
            </a:pPr>
            <a:r>
              <a:rPr lang="en-GB" sz="3200">
                <a:solidFill>
                  <a:srgbClr val="00B050"/>
                </a:solidFill>
              </a:rPr>
              <a:t>Prescribed by the doctor with name of child, dosage and frequency.</a:t>
            </a:r>
          </a:p>
          <a:p>
            <a:pPr marL="571500" indent="-571500">
              <a:buFont typeface="Arial" panose="020B0604020202020204" pitchFamily="34" charset="0"/>
              <a:buChar char="•"/>
            </a:pPr>
            <a:r>
              <a:rPr lang="en-GB" sz="3200">
                <a:solidFill>
                  <a:srgbClr val="00B050"/>
                </a:solidFill>
              </a:rPr>
              <a:t>Emergency materials kept in class, all other kept in the office.</a:t>
            </a:r>
          </a:p>
          <a:p>
            <a:pPr marL="571500" indent="-571500">
              <a:buFont typeface="Arial" panose="020B0604020202020204" pitchFamily="34" charset="0"/>
              <a:buChar char="•"/>
            </a:pPr>
            <a:r>
              <a:rPr lang="en-GB" sz="3200">
                <a:solidFill>
                  <a:srgbClr val="00B050"/>
                </a:solidFill>
              </a:rPr>
              <a:t>Trip medication</a:t>
            </a:r>
          </a:p>
          <a:p>
            <a:pPr marL="571500" indent="-571500">
              <a:buFont typeface="Arial" panose="020B0604020202020204" pitchFamily="34" charset="0"/>
              <a:buChar char="•"/>
            </a:pPr>
            <a:endParaRPr lang="en-GB" sz="3200">
              <a:solidFill>
                <a:srgbClr val="00B050"/>
              </a:solidFill>
            </a:endParaRPr>
          </a:p>
        </p:txBody>
      </p:sp>
    </p:spTree>
    <p:extLst>
      <p:ext uri="{BB962C8B-B14F-4D97-AF65-F5344CB8AC3E}">
        <p14:creationId xmlns:p14="http://schemas.microsoft.com/office/powerpoint/2010/main" val="4061071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9576" y="0"/>
            <a:ext cx="8229600" cy="1143000"/>
          </a:xfrm>
        </p:spPr>
        <p:txBody>
          <a:bodyPr>
            <a:noAutofit/>
          </a:bodyPr>
          <a:lstStyle/>
          <a:p>
            <a:r>
              <a:rPr lang="en-GB" sz="1800">
                <a:solidFill>
                  <a:srgbClr val="00B050"/>
                </a:solidFill>
              </a:rPr>
              <a:t>Driven by high expectations; promoting excellence</a:t>
            </a:r>
          </a:p>
        </p:txBody>
      </p:sp>
      <p:sp>
        <p:nvSpPr>
          <p:cNvPr id="5" name="Content Placeholder 2"/>
          <p:cNvSpPr>
            <a:spLocks noGrp="1"/>
          </p:cNvSpPr>
          <p:nvPr>
            <p:ph idx="1"/>
          </p:nvPr>
        </p:nvSpPr>
        <p:spPr>
          <a:xfrm>
            <a:off x="1981200" y="1412777"/>
            <a:ext cx="8229600" cy="4713387"/>
          </a:xfrm>
        </p:spPr>
        <p:txBody>
          <a:bodyPr vert="horz" lIns="91440" tIns="45720" rIns="91440" bIns="45720" rtlCol="0" anchor="t">
            <a:normAutofit fontScale="70000" lnSpcReduction="20000"/>
          </a:bodyPr>
          <a:lstStyle/>
          <a:p>
            <a:pPr marL="0" indent="0" algn="ctr">
              <a:buNone/>
            </a:pPr>
            <a:r>
              <a:rPr lang="en-GB" sz="3900" b="1" u="sng">
                <a:solidFill>
                  <a:srgbClr val="00B050"/>
                </a:solidFill>
              </a:rPr>
              <a:t>Events throughout the Year</a:t>
            </a:r>
          </a:p>
          <a:p>
            <a:r>
              <a:rPr lang="en-GB" sz="3900">
                <a:solidFill>
                  <a:srgbClr val="00B050"/>
                </a:solidFill>
                <a:ea typeface="Calibri"/>
                <a:cs typeface="Calibri"/>
              </a:rPr>
              <a:t>Tag Rugby tournament: 15th October</a:t>
            </a:r>
            <a:endParaRPr lang="en-GB" sz="3900">
              <a:solidFill>
                <a:srgbClr val="00B050"/>
              </a:solidFill>
            </a:endParaRPr>
          </a:p>
          <a:p>
            <a:r>
              <a:rPr lang="en-GB" sz="3900">
                <a:solidFill>
                  <a:srgbClr val="00B050"/>
                </a:solidFill>
              </a:rPr>
              <a:t>Victorian Day: 22nd October</a:t>
            </a:r>
            <a:endParaRPr lang="en-GB" sz="3900">
              <a:solidFill>
                <a:srgbClr val="00B050"/>
              </a:solidFill>
              <a:ea typeface="Calibri"/>
              <a:cs typeface="Calibri"/>
            </a:endParaRPr>
          </a:p>
          <a:p>
            <a:r>
              <a:rPr lang="en-GB" sz="3900">
                <a:solidFill>
                  <a:srgbClr val="00B050"/>
                </a:solidFill>
              </a:rPr>
              <a:t>Links with Wellington Prep</a:t>
            </a:r>
          </a:p>
          <a:p>
            <a:r>
              <a:rPr lang="en-GB" sz="3900" err="1">
                <a:solidFill>
                  <a:srgbClr val="00B050"/>
                </a:solidFill>
              </a:rPr>
              <a:t>Bikeability</a:t>
            </a:r>
            <a:r>
              <a:rPr lang="en-GB" sz="3900">
                <a:solidFill>
                  <a:srgbClr val="00B050"/>
                </a:solidFill>
              </a:rPr>
              <a:t> WB: 28th September</a:t>
            </a:r>
          </a:p>
          <a:p>
            <a:r>
              <a:rPr lang="en-GB" sz="3900">
                <a:solidFill>
                  <a:srgbClr val="00B050"/>
                </a:solidFill>
              </a:rPr>
              <a:t>Class Trip – PGL: 15th  – 19th March</a:t>
            </a:r>
            <a:endParaRPr lang="en-GB" sz="3900">
              <a:solidFill>
                <a:srgbClr val="00B050"/>
              </a:solidFill>
              <a:ea typeface="Calibri"/>
              <a:cs typeface="Calibri"/>
            </a:endParaRPr>
          </a:p>
          <a:p>
            <a:r>
              <a:rPr lang="en-GB" sz="3900">
                <a:solidFill>
                  <a:srgbClr val="00B050"/>
                </a:solidFill>
              </a:rPr>
              <a:t>Church </a:t>
            </a:r>
          </a:p>
          <a:p>
            <a:r>
              <a:rPr lang="en-GB" sz="3900">
                <a:solidFill>
                  <a:srgbClr val="00B050"/>
                </a:solidFill>
              </a:rPr>
              <a:t>PTA events </a:t>
            </a:r>
          </a:p>
          <a:p>
            <a:r>
              <a:rPr lang="en-GB" sz="3900">
                <a:solidFill>
                  <a:srgbClr val="00B050"/>
                </a:solidFill>
              </a:rPr>
              <a:t>Sporting events: rugby, athletics, cricket, cross country</a:t>
            </a:r>
          </a:p>
          <a:p>
            <a:r>
              <a:rPr lang="en-GB" sz="3900">
                <a:solidFill>
                  <a:srgbClr val="00B050"/>
                </a:solidFill>
              </a:rPr>
              <a:t>Enterprise – before Christmas – 3 sale days</a:t>
            </a:r>
            <a:endParaRPr lang="en-GB" sz="3900">
              <a:solidFill>
                <a:srgbClr val="00B050"/>
              </a:solidFill>
              <a:ea typeface="Calibri"/>
              <a:cs typeface="Calibri"/>
            </a:endParaRPr>
          </a:p>
          <a:p>
            <a:pPr marL="0" indent="0">
              <a:buNone/>
            </a:pPr>
            <a:endParaRPr lang="en-GB">
              <a:solidFill>
                <a:srgbClr val="00B050"/>
              </a:solidFill>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Tree>
    <p:extLst>
      <p:ext uri="{BB962C8B-B14F-4D97-AF65-F5344CB8AC3E}">
        <p14:creationId xmlns:p14="http://schemas.microsoft.com/office/powerpoint/2010/main" val="186106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9576" y="0"/>
            <a:ext cx="8229600" cy="1143000"/>
          </a:xfrm>
        </p:spPr>
        <p:txBody>
          <a:bodyPr>
            <a:noAutofit/>
          </a:bodyPr>
          <a:lstStyle/>
          <a:p>
            <a:r>
              <a:rPr lang="en-GB" sz="1800">
                <a:solidFill>
                  <a:srgbClr val="00B050"/>
                </a:solidFill>
              </a:rPr>
              <a:t>Driven by high expectations; promoting excellence</a:t>
            </a:r>
          </a:p>
        </p:txBody>
      </p:sp>
      <p:sp>
        <p:nvSpPr>
          <p:cNvPr id="5" name="Content Placeholder 2"/>
          <p:cNvSpPr>
            <a:spLocks noGrp="1"/>
          </p:cNvSpPr>
          <p:nvPr>
            <p:ph idx="1"/>
          </p:nvPr>
        </p:nvSpPr>
        <p:spPr>
          <a:xfrm>
            <a:off x="1981200" y="1600201"/>
            <a:ext cx="8229600" cy="4525963"/>
          </a:xfrm>
        </p:spPr>
        <p:txBody>
          <a:bodyPr vert="horz" lIns="91440" tIns="45720" rIns="91440" bIns="45720" rtlCol="0" anchor="t">
            <a:normAutofit fontScale="92500" lnSpcReduction="20000"/>
          </a:bodyPr>
          <a:lstStyle/>
          <a:p>
            <a:pPr>
              <a:buClr>
                <a:srgbClr val="00B050"/>
              </a:buClr>
              <a:buFont typeface="Wingdings" panose="05000000000000000000" pitchFamily="2" charset="2"/>
              <a:buChar char="q"/>
            </a:pPr>
            <a:r>
              <a:rPr lang="en-GB" altLang="en-US">
                <a:solidFill>
                  <a:srgbClr val="00B050"/>
                </a:solidFill>
              </a:rPr>
              <a:t>Prefect duties</a:t>
            </a:r>
          </a:p>
          <a:p>
            <a:pPr>
              <a:buClr>
                <a:srgbClr val="00B050"/>
              </a:buClr>
              <a:buFont typeface="Wingdings" panose="05000000000000000000" pitchFamily="2" charset="2"/>
              <a:buChar char="q"/>
            </a:pPr>
            <a:r>
              <a:rPr lang="en-GB" altLang="en-US">
                <a:solidFill>
                  <a:srgbClr val="00B050"/>
                </a:solidFill>
              </a:rPr>
              <a:t>House Captains</a:t>
            </a:r>
          </a:p>
          <a:p>
            <a:pPr>
              <a:buClr>
                <a:srgbClr val="00B050"/>
              </a:buClr>
              <a:buFont typeface="Wingdings" panose="05000000000000000000" pitchFamily="2" charset="2"/>
              <a:buChar char="q"/>
            </a:pPr>
            <a:r>
              <a:rPr lang="en-GB" altLang="en-US">
                <a:solidFill>
                  <a:srgbClr val="00B050"/>
                </a:solidFill>
              </a:rPr>
              <a:t>Assembly monitors</a:t>
            </a:r>
          </a:p>
          <a:p>
            <a:pPr>
              <a:buClr>
                <a:srgbClr val="00B050"/>
              </a:buClr>
              <a:buFont typeface="Wingdings" panose="05000000000000000000" pitchFamily="2" charset="2"/>
              <a:buChar char="q"/>
            </a:pPr>
            <a:r>
              <a:rPr lang="en-GB" altLang="en-US">
                <a:solidFill>
                  <a:srgbClr val="00B050"/>
                </a:solidFill>
              </a:rPr>
              <a:t>IT monitors</a:t>
            </a:r>
          </a:p>
          <a:p>
            <a:pPr>
              <a:buClr>
                <a:srgbClr val="00B050"/>
              </a:buClr>
              <a:buFont typeface="Wingdings" panose="05000000000000000000" pitchFamily="2" charset="2"/>
              <a:buChar char="q"/>
            </a:pPr>
            <a:r>
              <a:rPr lang="en-GB" altLang="en-US">
                <a:solidFill>
                  <a:srgbClr val="00B050"/>
                </a:solidFill>
              </a:rPr>
              <a:t>Buddies</a:t>
            </a:r>
          </a:p>
          <a:p>
            <a:pPr>
              <a:buClr>
                <a:srgbClr val="00B050"/>
              </a:buClr>
              <a:buFont typeface="Wingdings" panose="05000000000000000000" pitchFamily="2" charset="2"/>
              <a:buChar char="q"/>
            </a:pPr>
            <a:r>
              <a:rPr lang="en-GB" altLang="en-US">
                <a:solidFill>
                  <a:srgbClr val="00B050"/>
                </a:solidFill>
              </a:rPr>
              <a:t>School Ambassadors</a:t>
            </a:r>
          </a:p>
          <a:p>
            <a:pPr>
              <a:buClr>
                <a:srgbClr val="00B050"/>
              </a:buClr>
              <a:buFont typeface="Wingdings" panose="05000000000000000000" pitchFamily="2" charset="2"/>
              <a:buChar char="q"/>
            </a:pPr>
            <a:r>
              <a:rPr lang="en-GB" altLang="en-US">
                <a:solidFill>
                  <a:srgbClr val="00B050"/>
                </a:solidFill>
              </a:rPr>
              <a:t>Worship Leaders </a:t>
            </a:r>
          </a:p>
          <a:p>
            <a:pPr>
              <a:buClr>
                <a:srgbClr val="00B050"/>
              </a:buClr>
              <a:buFont typeface="Wingdings" panose="05000000000000000000" pitchFamily="2" charset="2"/>
              <a:buChar char="q"/>
            </a:pPr>
            <a:r>
              <a:rPr lang="en-GB" altLang="en-US">
                <a:solidFill>
                  <a:srgbClr val="00B050"/>
                </a:solidFill>
              </a:rPr>
              <a:t>Librarians</a:t>
            </a:r>
          </a:p>
          <a:p>
            <a:pPr>
              <a:buClr>
                <a:srgbClr val="00B050"/>
              </a:buClr>
              <a:buFont typeface="Wingdings" panose="05000000000000000000" pitchFamily="2" charset="2"/>
              <a:buChar char="q"/>
            </a:pPr>
            <a:r>
              <a:rPr lang="en-GB" altLang="en-US">
                <a:solidFill>
                  <a:srgbClr val="00B050"/>
                </a:solidFill>
              </a:rPr>
              <a:t>School Council Representatives - Charity fundraising ideas</a:t>
            </a:r>
          </a:p>
          <a:p>
            <a:pPr>
              <a:buClr>
                <a:srgbClr val="00B050"/>
              </a:buClr>
              <a:buFont typeface="Wingdings" panose="05000000000000000000" pitchFamily="2" charset="2"/>
              <a:buChar char="q"/>
            </a:pPr>
            <a:r>
              <a:rPr lang="en-GB" altLang="en-US">
                <a:solidFill>
                  <a:srgbClr val="00B050"/>
                </a:solidFill>
                <a:ea typeface="Calibri"/>
                <a:cs typeface="Calibri"/>
              </a:rPr>
              <a:t>Eco Team</a:t>
            </a:r>
          </a:p>
          <a:p>
            <a:pPr marL="0" indent="0" algn="ctr">
              <a:buNone/>
            </a:pPr>
            <a:endParaRPr lang="en-GB" b="1">
              <a:solidFill>
                <a:srgbClr val="00B050"/>
              </a:solidFill>
              <a:ea typeface="Calibri"/>
              <a:cs typeface="Calibri"/>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Tree>
    <p:extLst>
      <p:ext uri="{BB962C8B-B14F-4D97-AF65-F5344CB8AC3E}">
        <p14:creationId xmlns:p14="http://schemas.microsoft.com/office/powerpoint/2010/main" val="3776402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9DBAD7-1591-4670-9135-610F672069EE}"/>
              </a:ext>
            </a:extLst>
          </p:cNvPr>
          <p:cNvSpPr>
            <a:spLocks noGrp="1"/>
          </p:cNvSpPr>
          <p:nvPr>
            <p:ph idx="1"/>
          </p:nvPr>
        </p:nvSpPr>
        <p:spPr/>
        <p:txBody>
          <a:bodyPr>
            <a:normAutofit/>
          </a:bodyPr>
          <a:lstStyle/>
          <a:p>
            <a:pPr marL="0" indent="0" algn="ctr">
              <a:buNone/>
            </a:pPr>
            <a:r>
              <a:rPr lang="en-GB" sz="8000" b="1">
                <a:solidFill>
                  <a:srgbClr val="00B050"/>
                </a:solidFill>
              </a:rPr>
              <a:t>ASSESSMENT</a:t>
            </a:r>
          </a:p>
        </p:txBody>
      </p:sp>
      <p:pic>
        <p:nvPicPr>
          <p:cNvPr id="4" name="Picture 3">
            <a:extLst>
              <a:ext uri="{FF2B5EF4-FFF2-40B4-BE49-F238E27FC236}">
                <a16:creationId xmlns:a16="http://schemas.microsoft.com/office/drawing/2014/main" id="{2F18C86B-55D8-4195-A797-05CA131EAF8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15880" y="3284984"/>
            <a:ext cx="2160240" cy="2304256"/>
          </a:xfrm>
          <a:prstGeom prst="rect">
            <a:avLst/>
          </a:prstGeom>
          <a:noFill/>
          <a:ln>
            <a:noFill/>
          </a:ln>
        </p:spPr>
      </p:pic>
    </p:spTree>
    <p:extLst>
      <p:ext uri="{BB962C8B-B14F-4D97-AF65-F5344CB8AC3E}">
        <p14:creationId xmlns:p14="http://schemas.microsoft.com/office/powerpoint/2010/main" val="2894658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3936" y="1187624"/>
            <a:ext cx="8424936" cy="958173"/>
          </a:xfrm>
        </p:spPr>
        <p:txBody>
          <a:bodyPr>
            <a:normAutofit fontScale="90000"/>
          </a:bodyPr>
          <a:lstStyle/>
          <a:p>
            <a:r>
              <a:rPr lang="en-GB" sz="3100" u="sng">
                <a:solidFill>
                  <a:srgbClr val="00B050"/>
                </a:solidFill>
              </a:rPr>
              <a:t>Assessment - week commencing 10</a:t>
            </a:r>
            <a:r>
              <a:rPr lang="en-GB" sz="3100" u="sng" baseline="30000">
                <a:solidFill>
                  <a:srgbClr val="00B050"/>
                </a:solidFill>
              </a:rPr>
              <a:t>th</a:t>
            </a:r>
            <a:r>
              <a:rPr lang="en-GB" sz="3100" u="sng">
                <a:solidFill>
                  <a:srgbClr val="00B050"/>
                </a:solidFill>
              </a:rPr>
              <a:t>  May 2027</a:t>
            </a:r>
            <a:br>
              <a:rPr lang="en-GB">
                <a:solidFill>
                  <a:srgbClr val="00B050"/>
                </a:solidFill>
              </a:rPr>
            </a:br>
            <a:endParaRPr lang="en-GB"/>
          </a:p>
        </p:txBody>
      </p:sp>
      <p:sp>
        <p:nvSpPr>
          <p:cNvPr id="3" name="Content Placeholder 2"/>
          <p:cNvSpPr>
            <a:spLocks noGrp="1"/>
          </p:cNvSpPr>
          <p:nvPr>
            <p:ph idx="1"/>
          </p:nvPr>
        </p:nvSpPr>
        <p:spPr>
          <a:xfrm>
            <a:off x="575035" y="1704621"/>
            <a:ext cx="10887959" cy="4997152"/>
          </a:xfrm>
        </p:spPr>
        <p:txBody>
          <a:bodyPr>
            <a:normAutofit fontScale="25000" lnSpcReduction="20000"/>
          </a:bodyPr>
          <a:lstStyle/>
          <a:p>
            <a:pPr marL="0" indent="0">
              <a:buClr>
                <a:srgbClr val="00B050"/>
              </a:buClr>
              <a:buNone/>
            </a:pPr>
            <a:r>
              <a:rPr lang="en-GB" sz="11200">
                <a:solidFill>
                  <a:srgbClr val="00B050"/>
                </a:solidFill>
              </a:rPr>
              <a:t>In the summer term of 2027, children in Year 6 will be sitting their SATs papers. They test the children’s learning throughout KS2 in English and Maths.</a:t>
            </a:r>
          </a:p>
          <a:p>
            <a:pPr marL="0" indent="0">
              <a:buClr>
                <a:srgbClr val="00B050"/>
              </a:buClr>
              <a:buNone/>
            </a:pPr>
            <a:r>
              <a:rPr lang="en-GB" sz="11200">
                <a:solidFill>
                  <a:srgbClr val="00B050"/>
                </a:solidFill>
              </a:rPr>
              <a:t>At the end of Year 6, children will sit tests in:</a:t>
            </a:r>
          </a:p>
          <a:p>
            <a:pPr>
              <a:buClr>
                <a:srgbClr val="00B050"/>
              </a:buClr>
              <a:buFont typeface="Wingdings" panose="05000000000000000000" pitchFamily="2" charset="2"/>
              <a:buChar char="q"/>
            </a:pPr>
            <a:r>
              <a:rPr lang="en-GB" sz="11200">
                <a:solidFill>
                  <a:srgbClr val="00B050"/>
                </a:solidFill>
              </a:rPr>
              <a:t>Reading</a:t>
            </a:r>
          </a:p>
          <a:p>
            <a:pPr>
              <a:buClr>
                <a:srgbClr val="00B050"/>
              </a:buClr>
              <a:buFont typeface="Wingdings" panose="05000000000000000000" pitchFamily="2" charset="2"/>
              <a:buChar char="q"/>
            </a:pPr>
            <a:r>
              <a:rPr lang="en-GB" sz="11200">
                <a:solidFill>
                  <a:srgbClr val="00B050"/>
                </a:solidFill>
              </a:rPr>
              <a:t>Maths</a:t>
            </a:r>
          </a:p>
          <a:p>
            <a:pPr>
              <a:buClr>
                <a:srgbClr val="00B050"/>
              </a:buClr>
              <a:buFont typeface="Wingdings" panose="05000000000000000000" pitchFamily="2" charset="2"/>
              <a:buChar char="q"/>
            </a:pPr>
            <a:r>
              <a:rPr lang="en-GB" sz="11200">
                <a:solidFill>
                  <a:srgbClr val="00B050"/>
                </a:solidFill>
              </a:rPr>
              <a:t>Spelling, punctuation and grammar</a:t>
            </a:r>
          </a:p>
          <a:p>
            <a:pPr marL="0" indent="0">
              <a:buClr>
                <a:srgbClr val="00B050"/>
              </a:buClr>
              <a:buNone/>
            </a:pPr>
            <a:r>
              <a:rPr lang="en-GB" sz="11200">
                <a:solidFill>
                  <a:srgbClr val="00B050"/>
                </a:solidFill>
              </a:rPr>
              <a:t>These tests will be both set and marked externally; reported to your chosen secondary school and the results will be used to measure the school’s performance. Your child will be teacher assessed in writing – there is no formalised test but all schools are moderated.</a:t>
            </a:r>
          </a:p>
          <a:p>
            <a:pPr>
              <a:buClr>
                <a:srgbClr val="00B050"/>
              </a:buClr>
              <a:buFont typeface="Wingdings" panose="05000000000000000000" pitchFamily="2" charset="2"/>
              <a:buChar char="q"/>
            </a:pPr>
            <a:endParaRPr lang="en-GB">
              <a:solidFill>
                <a:srgbClr val="00B050"/>
              </a:solidFill>
            </a:endParaRPr>
          </a:p>
        </p:txBody>
      </p:sp>
      <p:sp>
        <p:nvSpPr>
          <p:cNvPr id="4" name="Title 1"/>
          <p:cNvSpPr txBox="1">
            <a:spLocks/>
          </p:cNvSpPr>
          <p:nvPr/>
        </p:nvSpPr>
        <p:spPr>
          <a:xfrm>
            <a:off x="2279576" y="-17140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44624"/>
            <a:ext cx="1008112" cy="1152128"/>
          </a:xfrm>
          <a:prstGeom prst="rect">
            <a:avLst/>
          </a:prstGeom>
          <a:noFill/>
          <a:ln>
            <a:noFill/>
          </a:ln>
        </p:spPr>
      </p:pic>
    </p:spTree>
    <p:extLst>
      <p:ext uri="{BB962C8B-B14F-4D97-AF65-F5344CB8AC3E}">
        <p14:creationId xmlns:p14="http://schemas.microsoft.com/office/powerpoint/2010/main" val="1486449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3512" y="971600"/>
            <a:ext cx="8805664" cy="5553744"/>
          </a:xfrm>
        </p:spPr>
        <p:txBody>
          <a:bodyPr>
            <a:normAutofit fontScale="25000" lnSpcReduction="20000"/>
          </a:bodyPr>
          <a:lstStyle/>
          <a:p>
            <a:pPr marL="0" indent="0" algn="ctr">
              <a:buNone/>
            </a:pPr>
            <a:r>
              <a:rPr lang="en-GB" sz="12800">
                <a:solidFill>
                  <a:srgbClr val="00B050"/>
                </a:solidFill>
              </a:rPr>
              <a:t>Scaled Scores:</a:t>
            </a:r>
          </a:p>
          <a:p>
            <a:r>
              <a:rPr lang="en-GB" sz="12800">
                <a:solidFill>
                  <a:srgbClr val="00B050"/>
                </a:solidFill>
              </a:rPr>
              <a:t>Scaled scores are used all over the world and help test results to be reported consistently from one year to the next.</a:t>
            </a:r>
          </a:p>
          <a:p>
            <a:r>
              <a:rPr lang="en-GB" sz="12800">
                <a:solidFill>
                  <a:srgbClr val="00B050"/>
                </a:solidFill>
              </a:rPr>
              <a:t>100 will represent the ‘national expected standard’.</a:t>
            </a:r>
          </a:p>
          <a:p>
            <a:r>
              <a:rPr lang="en-GB" sz="12800">
                <a:solidFill>
                  <a:srgbClr val="00B050"/>
                </a:solidFill>
              </a:rPr>
              <a:t>Scale will have lower end point below 100 and upper end point above 100. </a:t>
            </a:r>
          </a:p>
          <a:p>
            <a:r>
              <a:rPr lang="en-GB" sz="12800">
                <a:solidFill>
                  <a:srgbClr val="00B050"/>
                </a:solidFill>
              </a:rPr>
              <a:t>Last year scores over 110 were considered to be working at greater depth in the curriculum. </a:t>
            </a:r>
            <a:endParaRPr lang="en-GB" sz="12800"/>
          </a:p>
          <a:p>
            <a:pPr marL="0" indent="0">
              <a:buNone/>
            </a:pPr>
            <a:endParaRPr lang="en-GB"/>
          </a:p>
        </p:txBody>
      </p:sp>
      <p:sp>
        <p:nvSpPr>
          <p:cNvPr id="4" name="Title 1"/>
          <p:cNvSpPr txBox="1">
            <a:spLocks/>
          </p:cNvSpPr>
          <p:nvPr/>
        </p:nvSpPr>
        <p:spPr>
          <a:xfrm>
            <a:off x="2279576" y="-17140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44624"/>
            <a:ext cx="1008112" cy="1152128"/>
          </a:xfrm>
          <a:prstGeom prst="rect">
            <a:avLst/>
          </a:prstGeom>
          <a:noFill/>
          <a:ln>
            <a:noFill/>
          </a:ln>
        </p:spPr>
      </p:pic>
    </p:spTree>
    <p:extLst>
      <p:ext uri="{BB962C8B-B14F-4D97-AF65-F5344CB8AC3E}">
        <p14:creationId xmlns:p14="http://schemas.microsoft.com/office/powerpoint/2010/main" val="1525745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vert="horz" lIns="91440" tIns="45720" rIns="91440" bIns="45720" rtlCol="0" anchor="t">
            <a:normAutofit/>
          </a:bodyPr>
          <a:lstStyle/>
          <a:p>
            <a:pPr>
              <a:buClr>
                <a:srgbClr val="00B050"/>
              </a:buClr>
              <a:buFont typeface="Wingdings" panose="05000000000000000000" pitchFamily="2" charset="2"/>
              <a:buChar char="q"/>
            </a:pPr>
            <a:r>
              <a:rPr lang="en-GB">
                <a:solidFill>
                  <a:srgbClr val="00B050"/>
                </a:solidFill>
              </a:rPr>
              <a:t>PGL – Marchant’s Hill: 15th –19th March</a:t>
            </a:r>
            <a:r>
              <a:rPr lang="en-GB" baseline="30000">
                <a:solidFill>
                  <a:srgbClr val="00B050"/>
                </a:solidFill>
              </a:rPr>
              <a:t> </a:t>
            </a:r>
            <a:r>
              <a:rPr lang="en-GB">
                <a:solidFill>
                  <a:srgbClr val="00B050"/>
                </a:solidFill>
              </a:rPr>
              <a:t> 2027</a:t>
            </a:r>
          </a:p>
          <a:p>
            <a:pPr>
              <a:buClr>
                <a:srgbClr val="00B050"/>
              </a:buClr>
              <a:buFont typeface="Wingdings" panose="05000000000000000000" pitchFamily="2" charset="2"/>
              <a:buChar char="q"/>
            </a:pPr>
            <a:endParaRPr lang="en-GB">
              <a:solidFill>
                <a:srgbClr val="00B050"/>
              </a:solidFill>
            </a:endParaRPr>
          </a:p>
        </p:txBody>
      </p:sp>
      <p:sp>
        <p:nvSpPr>
          <p:cNvPr id="4" name="Title 1"/>
          <p:cNvSpPr txBox="1">
            <a:spLocks/>
          </p:cNvSpPr>
          <p:nvPr/>
        </p:nvSpPr>
        <p:spPr>
          <a:xfrm>
            <a:off x="2279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pic>
        <p:nvPicPr>
          <p:cNvPr id="1026" name="Picture 2">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87880" y="2204864"/>
            <a:ext cx="5662936" cy="3185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884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966912"/>
            <a:ext cx="9794304" cy="4525963"/>
          </a:xfrm>
        </p:spPr>
        <p:txBody>
          <a:bodyPr>
            <a:noAutofit/>
          </a:bodyPr>
          <a:lstStyle/>
          <a:p>
            <a:pPr>
              <a:buClr>
                <a:srgbClr val="00B050"/>
              </a:buClr>
              <a:buFont typeface="Wingdings" panose="05000000000000000000" pitchFamily="2" charset="2"/>
              <a:buChar char="q"/>
            </a:pPr>
            <a:r>
              <a:rPr lang="en-GB" sz="2400">
                <a:solidFill>
                  <a:srgbClr val="00B050"/>
                </a:solidFill>
              </a:rPr>
              <a:t>Programme – PGL Marchants Hill – 15th – 19th March 2027</a:t>
            </a:r>
          </a:p>
          <a:p>
            <a:pPr>
              <a:buClr>
                <a:srgbClr val="00B050"/>
              </a:buClr>
              <a:buFont typeface="Wingdings" panose="05000000000000000000" pitchFamily="2" charset="2"/>
              <a:buChar char="q"/>
            </a:pPr>
            <a:r>
              <a:rPr lang="en-GB" sz="2400">
                <a:solidFill>
                  <a:srgbClr val="00B050"/>
                </a:solidFill>
              </a:rPr>
              <a:t>Leave school Monday 15th March at </a:t>
            </a:r>
            <a:r>
              <a:rPr lang="en-GB" sz="2400" err="1">
                <a:solidFill>
                  <a:srgbClr val="00B050"/>
                </a:solidFill>
              </a:rPr>
              <a:t>approx</a:t>
            </a:r>
            <a:r>
              <a:rPr lang="en-GB" sz="2400">
                <a:solidFill>
                  <a:srgbClr val="00B050"/>
                </a:solidFill>
              </a:rPr>
              <a:t> 11am - arrive at school for 10.30am</a:t>
            </a:r>
          </a:p>
          <a:p>
            <a:pPr>
              <a:buClr>
                <a:srgbClr val="00B050"/>
              </a:buClr>
              <a:buFont typeface="Wingdings" panose="05000000000000000000" pitchFamily="2" charset="2"/>
              <a:buChar char="q"/>
            </a:pPr>
            <a:r>
              <a:rPr lang="en-GB" sz="2400">
                <a:solidFill>
                  <a:srgbClr val="00B050"/>
                </a:solidFill>
              </a:rPr>
              <a:t>Travel by coach to PGL, Marchants Hill, Hindhead, </a:t>
            </a:r>
          </a:p>
          <a:p>
            <a:pPr>
              <a:buClr>
                <a:srgbClr val="00B050"/>
              </a:buClr>
              <a:buFont typeface="Wingdings" panose="05000000000000000000" pitchFamily="2" charset="2"/>
              <a:buChar char="q"/>
            </a:pPr>
            <a:r>
              <a:rPr lang="en-GB" sz="2400">
                <a:solidFill>
                  <a:srgbClr val="00B050"/>
                </a:solidFill>
              </a:rPr>
              <a:t>Afternoon activity, dinner, evening entertainment as determined by the centre.</a:t>
            </a:r>
          </a:p>
          <a:p>
            <a:pPr>
              <a:buClr>
                <a:srgbClr val="00B050"/>
              </a:buClr>
              <a:buFont typeface="Wingdings" panose="05000000000000000000" pitchFamily="2" charset="2"/>
              <a:buChar char="q"/>
            </a:pPr>
            <a:r>
              <a:rPr lang="en-GB" sz="2400">
                <a:solidFill>
                  <a:srgbClr val="00B050"/>
                </a:solidFill>
              </a:rPr>
              <a:t>Choice for daily activities attached – but to be confirmed by the centre.</a:t>
            </a:r>
          </a:p>
          <a:p>
            <a:pPr>
              <a:buClr>
                <a:srgbClr val="00B050"/>
              </a:buClr>
              <a:buFont typeface="Wingdings" panose="05000000000000000000" pitchFamily="2" charset="2"/>
              <a:buChar char="q"/>
            </a:pPr>
            <a:r>
              <a:rPr lang="en-GB" sz="2400">
                <a:solidFill>
                  <a:srgbClr val="00B050"/>
                </a:solidFill>
              </a:rPr>
              <a:t>We will have organised activities throughout the week including a hike.</a:t>
            </a:r>
          </a:p>
          <a:p>
            <a:pPr>
              <a:buClr>
                <a:srgbClr val="00B050"/>
              </a:buClr>
              <a:buFont typeface="Wingdings" panose="05000000000000000000" pitchFamily="2" charset="2"/>
              <a:buChar char="q"/>
            </a:pPr>
            <a:r>
              <a:rPr lang="en-GB" sz="2400">
                <a:solidFill>
                  <a:srgbClr val="00B050"/>
                </a:solidFill>
              </a:rPr>
              <a:t>Return to Crowthorne on Friday 19th March, after completing a morning activity.</a:t>
            </a:r>
          </a:p>
        </p:txBody>
      </p:sp>
      <p:sp>
        <p:nvSpPr>
          <p:cNvPr id="4" name="Title 1"/>
          <p:cNvSpPr txBox="1">
            <a:spLocks/>
          </p:cNvSpPr>
          <p:nvPr/>
        </p:nvSpPr>
        <p:spPr>
          <a:xfrm>
            <a:off x="2279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188640"/>
            <a:ext cx="1008112" cy="1152128"/>
          </a:xfrm>
          <a:prstGeom prst="rect">
            <a:avLst/>
          </a:prstGeom>
          <a:noFill/>
          <a:ln>
            <a:noFill/>
          </a:ln>
        </p:spPr>
      </p:pic>
    </p:spTree>
    <p:extLst>
      <p:ext uri="{BB962C8B-B14F-4D97-AF65-F5344CB8AC3E}">
        <p14:creationId xmlns:p14="http://schemas.microsoft.com/office/powerpoint/2010/main" val="1398251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1535" y="1777101"/>
            <a:ext cx="10162094" cy="4381947"/>
          </a:xfrm>
        </p:spPr>
        <p:txBody>
          <a:bodyPr>
            <a:noAutofit/>
          </a:bodyPr>
          <a:lstStyle/>
          <a:p>
            <a:pPr>
              <a:buClr>
                <a:srgbClr val="00B050"/>
              </a:buClr>
              <a:buFont typeface="Wingdings" panose="05000000000000000000" pitchFamily="2" charset="2"/>
              <a:buChar char="q"/>
            </a:pPr>
            <a:r>
              <a:rPr lang="en-GB">
                <a:solidFill>
                  <a:srgbClr val="00B050"/>
                </a:solidFill>
              </a:rPr>
              <a:t>Supervision</a:t>
            </a:r>
          </a:p>
          <a:p>
            <a:pPr>
              <a:buClr>
                <a:srgbClr val="00B050"/>
              </a:buClr>
              <a:buFont typeface="Wingdings" panose="05000000000000000000" pitchFamily="2" charset="2"/>
              <a:buChar char="q"/>
            </a:pPr>
            <a:r>
              <a:rPr lang="en-GB">
                <a:solidFill>
                  <a:srgbClr val="00B050"/>
                </a:solidFill>
              </a:rPr>
              <a:t>3/4 adults</a:t>
            </a:r>
          </a:p>
          <a:p>
            <a:pPr>
              <a:buClr>
                <a:srgbClr val="00B050"/>
              </a:buClr>
              <a:buFont typeface="Wingdings" panose="05000000000000000000" pitchFamily="2" charset="2"/>
              <a:buChar char="q"/>
            </a:pPr>
            <a:r>
              <a:rPr lang="en-GB">
                <a:solidFill>
                  <a:srgbClr val="00B050"/>
                </a:solidFill>
              </a:rPr>
              <a:t>Accommodation block on site Pupils - En suite rooms sleep 4/6 Teachers - Single or twin </a:t>
            </a:r>
            <a:r>
              <a:rPr lang="en-GB" err="1">
                <a:solidFill>
                  <a:srgbClr val="00B050"/>
                </a:solidFill>
              </a:rPr>
              <a:t>en</a:t>
            </a:r>
            <a:r>
              <a:rPr lang="en-GB">
                <a:solidFill>
                  <a:srgbClr val="00B050"/>
                </a:solidFill>
              </a:rPr>
              <a:t> suite rooms.</a:t>
            </a:r>
          </a:p>
          <a:p>
            <a:pPr>
              <a:buClr>
                <a:srgbClr val="00B050"/>
              </a:buClr>
              <a:buFont typeface="Wingdings" panose="05000000000000000000" pitchFamily="2" charset="2"/>
              <a:buChar char="q"/>
            </a:pPr>
            <a:r>
              <a:rPr lang="en-GB">
                <a:solidFill>
                  <a:srgbClr val="00B050"/>
                </a:solidFill>
              </a:rPr>
              <a:t>The children will be spilt into 3 equal groups, each assigned to an adult.</a:t>
            </a:r>
          </a:p>
          <a:p>
            <a:pPr>
              <a:buClr>
                <a:srgbClr val="00B050"/>
              </a:buClr>
              <a:buFont typeface="Wingdings" panose="05000000000000000000" pitchFamily="2" charset="2"/>
              <a:buChar char="q"/>
            </a:pPr>
            <a:r>
              <a:rPr lang="en-GB">
                <a:solidFill>
                  <a:srgbClr val="00B050"/>
                </a:solidFill>
              </a:rPr>
              <a:t>During each activity there will be an appropriately qualified member of Centre staff with each group.</a:t>
            </a:r>
          </a:p>
          <a:p>
            <a:pPr>
              <a:buClr>
                <a:srgbClr val="00B050"/>
              </a:buClr>
              <a:buFont typeface="Wingdings" panose="05000000000000000000" pitchFamily="2" charset="2"/>
              <a:buChar char="q"/>
            </a:pPr>
            <a:r>
              <a:rPr lang="en-GB">
                <a:solidFill>
                  <a:srgbClr val="00B050"/>
                </a:solidFill>
              </a:rPr>
              <a:t>Staff bedrooms will be spread among the children’s rooms.</a:t>
            </a:r>
          </a:p>
        </p:txBody>
      </p:sp>
      <p:sp>
        <p:nvSpPr>
          <p:cNvPr id="4" name="Title 1"/>
          <p:cNvSpPr txBox="1">
            <a:spLocks/>
          </p:cNvSpPr>
          <p:nvPr/>
        </p:nvSpPr>
        <p:spPr>
          <a:xfrm>
            <a:off x="2279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5520" y="260648"/>
            <a:ext cx="1008112" cy="1152128"/>
          </a:xfrm>
          <a:prstGeom prst="rect">
            <a:avLst/>
          </a:prstGeom>
          <a:noFill/>
          <a:ln>
            <a:noFill/>
          </a:ln>
        </p:spPr>
      </p:pic>
    </p:spTree>
    <p:extLst>
      <p:ext uri="{BB962C8B-B14F-4D97-AF65-F5344CB8AC3E}">
        <p14:creationId xmlns:p14="http://schemas.microsoft.com/office/powerpoint/2010/main" val="1344109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1544" y="2204864"/>
            <a:ext cx="8229600" cy="1440160"/>
          </a:xfrm>
        </p:spPr>
        <p:txBody>
          <a:bodyPr>
            <a:normAutofit/>
          </a:bodyPr>
          <a:lstStyle/>
          <a:p>
            <a:pPr marL="0" indent="0" algn="ctr">
              <a:buNone/>
            </a:pPr>
            <a:r>
              <a:rPr lang="en-GB" sz="4400">
                <a:solidFill>
                  <a:srgbClr val="00B050"/>
                </a:solidFill>
              </a:rPr>
              <a:t>Thank you for coming.</a:t>
            </a:r>
          </a:p>
          <a:p>
            <a:pPr marL="0" indent="0" algn="ctr">
              <a:buNone/>
            </a:pPr>
            <a:r>
              <a:rPr lang="en-GB" sz="4400">
                <a:solidFill>
                  <a:srgbClr val="00B050"/>
                </a:solidFill>
              </a:rPr>
              <a:t>Any Questions? </a:t>
            </a:r>
          </a:p>
        </p:txBody>
      </p:sp>
      <p:sp>
        <p:nvSpPr>
          <p:cNvPr id="4" name="Title 1"/>
          <p:cNvSpPr txBox="1">
            <a:spLocks/>
          </p:cNvSpPr>
          <p:nvPr/>
        </p:nvSpPr>
        <p:spPr>
          <a:xfrm>
            <a:off x="2273679" y="5375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9623" y="269776"/>
            <a:ext cx="1008112" cy="1152128"/>
          </a:xfrm>
          <a:prstGeom prst="rect">
            <a:avLst/>
          </a:prstGeom>
          <a:noFill/>
          <a:ln>
            <a:noFill/>
          </a:ln>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1864" y="3933057"/>
            <a:ext cx="2209800" cy="2143125"/>
          </a:xfrm>
          <a:prstGeom prst="rect">
            <a:avLst/>
          </a:prstGeom>
        </p:spPr>
      </p:pic>
    </p:spTree>
    <p:extLst>
      <p:ext uri="{BB962C8B-B14F-4D97-AF65-F5344CB8AC3E}">
        <p14:creationId xmlns:p14="http://schemas.microsoft.com/office/powerpoint/2010/main" val="2650127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16</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Crowthorne Church of England Primary School</vt:lpstr>
      <vt:lpstr>Driven by high expectations; promoting excellence</vt:lpstr>
      <vt:lpstr>PowerPoint Presentation</vt:lpstr>
      <vt:lpstr>PowerPoint Presentation</vt:lpstr>
      <vt:lpstr>Driven by high expectations; promoting excellence</vt:lpstr>
      <vt:lpstr>Driven by high expectations; promoting excellence</vt:lpstr>
      <vt:lpstr>Driven by high expectations; promoting excellence</vt:lpstr>
      <vt:lpstr>Driven by high expectations; promoting excellence</vt:lpstr>
      <vt:lpstr>Driven by high expectations; promoting excellence</vt:lpstr>
      <vt:lpstr>PowerPoint Presentation</vt:lpstr>
      <vt:lpstr>Assessment - week commencing 10th  May 2027 </vt:lpstr>
      <vt:lpstr>PowerPoint Presentation</vt:lpstr>
      <vt:lpstr>PowerPoint Presentation</vt:lpstr>
      <vt:lpstr>PowerPoint Presentation</vt:lpstr>
      <vt:lpstr>PowerPoint Presentation</vt:lpstr>
      <vt:lpstr>PowerPoint Presentation</vt:lpstr>
    </vt:vector>
  </TitlesOfParts>
  <Company>Crowthorne C Of E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Smith</dc:creator>
  <cp:revision>1</cp:revision>
  <dcterms:created xsi:type="dcterms:W3CDTF">2026-09-07T16:36:36Z</dcterms:created>
  <dcterms:modified xsi:type="dcterms:W3CDTF">2026-09-12T08:56:00Z</dcterms:modified>
</cp:coreProperties>
</file>