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sldIdLst>
    <p:sldId id="256" r:id="rId5"/>
    <p:sldId id="257" r:id="rId6"/>
    <p:sldId id="276" r:id="rId7"/>
    <p:sldId id="274" r:id="rId8"/>
    <p:sldId id="277" r:id="rId9"/>
    <p:sldId id="273" r:id="rId10"/>
    <p:sldId id="278" r:id="rId11"/>
    <p:sldId id="260" r:id="rId12"/>
    <p:sldId id="275" r:id="rId13"/>
    <p:sldId id="258" r:id="rId14"/>
    <p:sldId id="279" r:id="rId15"/>
    <p:sldId id="259" r:id="rId16"/>
    <p:sldId id="271" r:id="rId1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63" dt="2026-09-06T13:19:16.8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1" autoAdjust="0"/>
    <p:restoredTop sz="94660"/>
  </p:normalViewPr>
  <p:slideViewPr>
    <p:cSldViewPr>
      <p:cViewPr varScale="1">
        <p:scale>
          <a:sx n="53" d="100"/>
          <a:sy n="53" d="100"/>
        </p:scale>
        <p:origin x="1344" y="48"/>
      </p:cViewPr>
      <p:guideLst>
        <p:guide orient="horz" pos="2160"/>
        <p:guide pos="2880"/>
      </p:guideLst>
    </p:cSldViewPr>
  </p:slideViewPr>
  <p:notesTextViewPr>
    <p:cViewPr>
      <p:scale>
        <a:sx n="1" d="1"/>
        <a:sy n="1" d="1"/>
      </p:scale>
      <p:origin x="0" y="0"/>
    </p:cViewPr>
  </p:notesTextViewPr>
  <p:notesViewPr>
    <p:cSldViewPr>
      <p:cViewPr varScale="1">
        <p:scale>
          <a:sx n="48" d="100"/>
          <a:sy n="48" d="100"/>
        </p:scale>
        <p:origin x="-918" y="-10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z Cook" userId="S::lcook@crowthornecofe.co.uk::b2e74187-db66-4932-a350-3ebe84e172d5" providerId="AD" clId="Web-{00000000-0000-0000-0000-000000000000}"/>
    <pc:docChg chg="modSld sldOrd">
      <pc:chgData name="Liz Cook" userId="S::lcook@crowthornecofe.co.uk::b2e74187-db66-4932-a350-3ebe84e172d5" providerId="AD" clId="Web-{00000000-0000-0000-0000-000000000000}" dt="2026-09-06T13:19:12.004" v="156" actId="20577"/>
      <pc:docMkLst>
        <pc:docMk/>
      </pc:docMkLst>
      <pc:sldChg chg="modSp">
        <pc:chgData name="Liz Cook" userId="S::lcook@crowthornecofe.co.uk::b2e74187-db66-4932-a350-3ebe84e172d5" providerId="AD" clId="Web-{00000000-0000-0000-0000-000000000000}" dt="2026-09-06T13:05:37.224" v="1" actId="20577"/>
        <pc:sldMkLst>
          <pc:docMk/>
          <pc:sldMk cId="2893706468" sldId="256"/>
        </pc:sldMkLst>
        <pc:spChg chg="mod">
          <ac:chgData name="Liz Cook" userId="S::lcook@crowthornecofe.co.uk::b2e74187-db66-4932-a350-3ebe84e172d5" providerId="AD" clId="Web-{00000000-0000-0000-0000-000000000000}" dt="2026-09-06T13:05:37.224" v="1" actId="20577"/>
          <ac:spMkLst>
            <pc:docMk/>
            <pc:sldMk cId="2893706468" sldId="256"/>
            <ac:spMk id="3" creationId="{00000000-0000-0000-0000-000000000000}"/>
          </ac:spMkLst>
        </pc:spChg>
      </pc:sldChg>
      <pc:sldChg chg="modSp">
        <pc:chgData name="Liz Cook" userId="S::lcook@crowthornecofe.co.uk::b2e74187-db66-4932-a350-3ebe84e172d5" providerId="AD" clId="Web-{00000000-0000-0000-0000-000000000000}" dt="2026-09-06T13:05:51.490" v="7" actId="20577"/>
        <pc:sldMkLst>
          <pc:docMk/>
          <pc:sldMk cId="3501865521" sldId="257"/>
        </pc:sldMkLst>
        <pc:spChg chg="mod">
          <ac:chgData name="Liz Cook" userId="S::lcook@crowthornecofe.co.uk::b2e74187-db66-4932-a350-3ebe84e172d5" providerId="AD" clId="Web-{00000000-0000-0000-0000-000000000000}" dt="2026-09-06T13:05:51.490" v="7" actId="20577"/>
          <ac:spMkLst>
            <pc:docMk/>
            <pc:sldMk cId="3501865521" sldId="257"/>
            <ac:spMk id="3" creationId="{00000000-0000-0000-0000-000000000000}"/>
          </ac:spMkLst>
        </pc:spChg>
      </pc:sldChg>
      <pc:sldChg chg="modSp">
        <pc:chgData name="Liz Cook" userId="S::lcook@crowthornecofe.co.uk::b2e74187-db66-4932-a350-3ebe84e172d5" providerId="AD" clId="Web-{00000000-0000-0000-0000-000000000000}" dt="2026-09-06T13:19:12.004" v="156" actId="20577"/>
        <pc:sldMkLst>
          <pc:docMk/>
          <pc:sldMk cId="186106720" sldId="259"/>
        </pc:sldMkLst>
        <pc:spChg chg="mod">
          <ac:chgData name="Liz Cook" userId="S::lcook@crowthornecofe.co.uk::b2e74187-db66-4932-a350-3ebe84e172d5" providerId="AD" clId="Web-{00000000-0000-0000-0000-000000000000}" dt="2026-09-06T13:19:12.004" v="156" actId="20577"/>
          <ac:spMkLst>
            <pc:docMk/>
            <pc:sldMk cId="186106720" sldId="259"/>
            <ac:spMk id="5" creationId="{00000000-0000-0000-0000-000000000000}"/>
          </ac:spMkLst>
        </pc:spChg>
      </pc:sldChg>
      <pc:sldChg chg="modSp ord">
        <pc:chgData name="Liz Cook" userId="S::lcook@crowthornecofe.co.uk::b2e74187-db66-4932-a350-3ebe84e172d5" providerId="AD" clId="Web-{00000000-0000-0000-0000-000000000000}" dt="2026-09-06T13:16:11.295" v="138" actId="20577"/>
        <pc:sldMkLst>
          <pc:docMk/>
          <pc:sldMk cId="2262855662" sldId="260"/>
        </pc:sldMkLst>
        <pc:spChg chg="mod">
          <ac:chgData name="Liz Cook" userId="S::lcook@crowthornecofe.co.uk::b2e74187-db66-4932-a350-3ebe84e172d5" providerId="AD" clId="Web-{00000000-0000-0000-0000-000000000000}" dt="2026-09-06T13:16:11.295" v="138" actId="20577"/>
          <ac:spMkLst>
            <pc:docMk/>
            <pc:sldMk cId="2262855662" sldId="260"/>
            <ac:spMk id="5" creationId="{00000000-0000-0000-0000-000000000000}"/>
          </ac:spMkLst>
        </pc:spChg>
      </pc:sldChg>
      <pc:sldChg chg="addSp delSp modSp">
        <pc:chgData name="Liz Cook" userId="S::lcook@crowthornecofe.co.uk::b2e74187-db66-4932-a350-3ebe84e172d5" providerId="AD" clId="Web-{00000000-0000-0000-0000-000000000000}" dt="2026-09-06T13:12:12.440" v="24" actId="1076"/>
        <pc:sldMkLst>
          <pc:docMk/>
          <pc:sldMk cId="3669167744" sldId="273"/>
        </pc:sldMkLst>
        <pc:picChg chg="del">
          <ac:chgData name="Liz Cook" userId="S::lcook@crowthornecofe.co.uk::b2e74187-db66-4932-a350-3ebe84e172d5" providerId="AD" clId="Web-{00000000-0000-0000-0000-000000000000}" dt="2026-09-06T13:10:20.340" v="17"/>
          <ac:picMkLst>
            <pc:docMk/>
            <pc:sldMk cId="3669167744" sldId="273"/>
            <ac:picMk id="2" creationId="{00000000-0000-0000-0000-000000000000}"/>
          </ac:picMkLst>
        </pc:picChg>
        <pc:picChg chg="add mod">
          <ac:chgData name="Liz Cook" userId="S::lcook@crowthornecofe.co.uk::b2e74187-db66-4932-a350-3ebe84e172d5" providerId="AD" clId="Web-{00000000-0000-0000-0000-000000000000}" dt="2026-09-06T13:11:21.483" v="20" actId="1076"/>
          <ac:picMkLst>
            <pc:docMk/>
            <pc:sldMk cId="3669167744" sldId="273"/>
            <ac:picMk id="3" creationId="{4233C9DD-830F-0E10-21BB-8138234BAB0A}"/>
          </ac:picMkLst>
        </pc:picChg>
        <pc:picChg chg="add mod">
          <ac:chgData name="Liz Cook" userId="S::lcook@crowthornecofe.co.uk::b2e74187-db66-4932-a350-3ebe84e172d5" providerId="AD" clId="Web-{00000000-0000-0000-0000-000000000000}" dt="2026-09-06T13:12:12.440" v="24" actId="1076"/>
          <ac:picMkLst>
            <pc:docMk/>
            <pc:sldMk cId="3669167744" sldId="273"/>
            <ac:picMk id="6" creationId="{FD594100-9832-5D17-DFBD-344D1A97B157}"/>
          </ac:picMkLst>
        </pc:picChg>
      </pc:sldChg>
      <pc:sldChg chg="modSp">
        <pc:chgData name="Liz Cook" userId="S::lcook@crowthornecofe.co.uk::b2e74187-db66-4932-a350-3ebe84e172d5" providerId="AD" clId="Web-{00000000-0000-0000-0000-000000000000}" dt="2026-09-06T13:06:46.523" v="16" actId="20577"/>
        <pc:sldMkLst>
          <pc:docMk/>
          <pc:sldMk cId="1227126277" sldId="274"/>
        </pc:sldMkLst>
        <pc:spChg chg="mod">
          <ac:chgData name="Liz Cook" userId="S::lcook@crowthornecofe.co.uk::b2e74187-db66-4932-a350-3ebe84e172d5" providerId="AD" clId="Web-{00000000-0000-0000-0000-000000000000}" dt="2026-09-06T13:06:46.523" v="16" actId="20577"/>
          <ac:spMkLst>
            <pc:docMk/>
            <pc:sldMk cId="1227126277" sldId="274"/>
            <ac:spMk id="3" creationId="{00000000-0000-0000-0000-000000000000}"/>
          </ac:spMkLst>
        </pc:spChg>
      </pc:sldChg>
      <pc:sldChg chg="modSp">
        <pc:chgData name="Liz Cook" userId="S::lcook@crowthornecofe.co.uk::b2e74187-db66-4932-a350-3ebe84e172d5" providerId="AD" clId="Web-{00000000-0000-0000-0000-000000000000}" dt="2026-09-06T13:18:16.674" v="148" actId="20577"/>
        <pc:sldMkLst>
          <pc:docMk/>
          <pc:sldMk cId="2054765514" sldId="279"/>
        </pc:sldMkLst>
        <pc:spChg chg="mod">
          <ac:chgData name="Liz Cook" userId="S::lcook@crowthornecofe.co.uk::b2e74187-db66-4932-a350-3ebe84e172d5" providerId="AD" clId="Web-{00000000-0000-0000-0000-000000000000}" dt="2026-09-06T13:18:16.674" v="148" actId="20577"/>
          <ac:spMkLst>
            <pc:docMk/>
            <pc:sldMk cId="2054765514" sldId="279"/>
            <ac:spMk id="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ADB8C522-A22D-419B-8AFD-648C963005F1}" type="datetimeFigureOut">
              <a:rPr lang="en-GB" smtClean="0"/>
              <a:t>06/09/2026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8765528-BC4A-49A1-9D46-FCF33C1DCC17}" type="slidenum">
              <a:rPr lang="en-GB" smtClean="0"/>
              <a:t>‹#›</a:t>
            </a:fld>
            <a:endParaRPr lang="en-GB"/>
          </a:p>
        </p:txBody>
      </p:sp>
    </p:spTree>
    <p:extLst>
      <p:ext uri="{BB962C8B-B14F-4D97-AF65-F5344CB8AC3E}">
        <p14:creationId xmlns:p14="http://schemas.microsoft.com/office/powerpoint/2010/main" val="34342412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GB" altLang="en-US" dirty="0"/>
          </a:p>
        </p:txBody>
      </p:sp>
      <p:sp>
        <p:nvSpPr>
          <p:cNvPr id="4" name="Slide Number Placeholder 3"/>
          <p:cNvSpPr>
            <a:spLocks noGrp="1"/>
          </p:cNvSpPr>
          <p:nvPr>
            <p:ph type="sldNum" sz="quarter" idx="10"/>
          </p:nvPr>
        </p:nvSpPr>
        <p:spPr/>
        <p:txBody>
          <a:bodyPr/>
          <a:lstStyle/>
          <a:p>
            <a:fld id="{08765528-BC4A-49A1-9D46-FCF33C1DCC17}" type="slidenum">
              <a:rPr lang="en-GB" smtClean="0"/>
              <a:t>1</a:t>
            </a:fld>
            <a:endParaRPr lang="en-GB"/>
          </a:p>
        </p:txBody>
      </p:sp>
    </p:spTree>
    <p:extLst>
      <p:ext uri="{BB962C8B-B14F-4D97-AF65-F5344CB8AC3E}">
        <p14:creationId xmlns:p14="http://schemas.microsoft.com/office/powerpoint/2010/main" val="10771463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Importance of attendance/punctuality- children can come into the</a:t>
            </a:r>
            <a:r>
              <a:rPr lang="en-GB" baseline="0" dirty="0"/>
              <a:t> side door and we will open the door at 8:40- we do ask that the children wait sensibly and quietly. </a:t>
            </a:r>
          </a:p>
          <a:p>
            <a:pPr marL="171450" indent="-171450">
              <a:buFont typeface="Arial" panose="020B0604020202020204" pitchFamily="34" charset="0"/>
              <a:buChar char="•"/>
            </a:pPr>
            <a:r>
              <a:rPr lang="en-GB" baseline="0" dirty="0"/>
              <a:t>Some children may start cycling or scooting to school but just a reminder there should be no cycling or scooting in the playground. </a:t>
            </a:r>
          </a:p>
          <a:p>
            <a:pPr marL="171450" indent="-171450">
              <a:buFont typeface="Arial" panose="020B0604020202020204" pitchFamily="34" charset="0"/>
              <a:buChar char="•"/>
            </a:pPr>
            <a:r>
              <a:rPr lang="en-GB" baseline="0" dirty="0"/>
              <a:t>If you are running late and your child arrives at school after 8:55, your child will need to come in via the office.</a:t>
            </a:r>
          </a:p>
          <a:p>
            <a:pPr marL="171450" indent="-171450">
              <a:buFont typeface="Arial" panose="020B0604020202020204" pitchFamily="34" charset="0"/>
              <a:buChar char="•"/>
            </a:pPr>
            <a:r>
              <a:rPr lang="en-GB" baseline="0" dirty="0"/>
              <a:t>Please phone before 9:00am to inform us of any absences. </a:t>
            </a:r>
          </a:p>
          <a:p>
            <a:pPr marL="171450" indent="-171450">
              <a:buFont typeface="Arial" panose="020B0604020202020204" pitchFamily="34" charset="0"/>
              <a:buChar char="•"/>
            </a:pPr>
            <a:r>
              <a:rPr lang="en-GB" baseline="0" dirty="0"/>
              <a:t>Our P.E days are Mondays and Wednesdays- As the weather becomes cold- jumpers and jogging bottoms are advised as well as trainers and a plastic bag.</a:t>
            </a:r>
          </a:p>
          <a:p>
            <a:pPr marL="171450" indent="-171450">
              <a:buFont typeface="Arial" panose="020B0604020202020204" pitchFamily="34" charset="0"/>
              <a:buChar char="•"/>
            </a:pPr>
            <a:r>
              <a:rPr lang="en-GB" baseline="0" dirty="0"/>
              <a:t>Some children have their ears pierced- just a reminder to take them out or tape them up. No jewellery policy.</a:t>
            </a:r>
          </a:p>
          <a:p>
            <a:pPr marL="171450" indent="-171450">
              <a:buFont typeface="Arial" panose="020B0604020202020204" pitchFamily="34" charset="0"/>
              <a:buChar char="•"/>
            </a:pPr>
            <a:r>
              <a:rPr lang="en-GB" baseline="0" dirty="0"/>
              <a:t>Communication with the school- email or phone Mrs Fallows.</a:t>
            </a:r>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2</a:t>
            </a:fld>
            <a:endParaRPr lang="en-GB"/>
          </a:p>
        </p:txBody>
      </p:sp>
    </p:spTree>
    <p:extLst>
      <p:ext uri="{BB962C8B-B14F-4D97-AF65-F5344CB8AC3E}">
        <p14:creationId xmlns:p14="http://schemas.microsoft.com/office/powerpoint/2010/main" val="30006425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Importance of attendance/punctuality- children can come into the</a:t>
            </a:r>
            <a:r>
              <a:rPr lang="en-GB" baseline="0" dirty="0"/>
              <a:t> side door and we will open the door at 8:40- we do ask that the children wait sensibly and quietly. </a:t>
            </a:r>
          </a:p>
          <a:p>
            <a:pPr marL="171450" indent="-171450">
              <a:buFont typeface="Arial" panose="020B0604020202020204" pitchFamily="34" charset="0"/>
              <a:buChar char="•"/>
            </a:pPr>
            <a:r>
              <a:rPr lang="en-GB" baseline="0" dirty="0"/>
              <a:t>Some children may start cycling or scooting to school but just a reminder there should be no cycling or scooting in the playground. </a:t>
            </a:r>
          </a:p>
          <a:p>
            <a:pPr marL="171450" indent="-171450">
              <a:buFont typeface="Arial" panose="020B0604020202020204" pitchFamily="34" charset="0"/>
              <a:buChar char="•"/>
            </a:pPr>
            <a:r>
              <a:rPr lang="en-GB" baseline="0" dirty="0"/>
              <a:t>If you are running late and your child arrives at school after 8:55, your child will need to come in via the office.</a:t>
            </a:r>
          </a:p>
          <a:p>
            <a:pPr marL="171450" indent="-171450">
              <a:buFont typeface="Arial" panose="020B0604020202020204" pitchFamily="34" charset="0"/>
              <a:buChar char="•"/>
            </a:pPr>
            <a:r>
              <a:rPr lang="en-GB" baseline="0" dirty="0"/>
              <a:t>Please phone before 9:00am to inform us of any absences. </a:t>
            </a:r>
          </a:p>
          <a:p>
            <a:pPr marL="171450" indent="-171450">
              <a:buFont typeface="Arial" panose="020B0604020202020204" pitchFamily="34" charset="0"/>
              <a:buChar char="•"/>
            </a:pPr>
            <a:r>
              <a:rPr lang="en-GB" baseline="0" dirty="0"/>
              <a:t>Our P.E days are Mondays and Wednesdays- As the weather becomes cold- jumpers and jogging bottoms are advised as well as trainers and a plastic bag.</a:t>
            </a:r>
          </a:p>
          <a:p>
            <a:pPr marL="171450" indent="-171450">
              <a:buFont typeface="Arial" panose="020B0604020202020204" pitchFamily="34" charset="0"/>
              <a:buChar char="•"/>
            </a:pPr>
            <a:r>
              <a:rPr lang="en-GB" baseline="0" dirty="0"/>
              <a:t>Some children have their ears pierced- just a reminder to take them out or tape them up. No jewellery policy.</a:t>
            </a:r>
          </a:p>
          <a:p>
            <a:pPr marL="171450" indent="-171450">
              <a:buFont typeface="Arial" panose="020B0604020202020204" pitchFamily="34" charset="0"/>
              <a:buChar char="•"/>
            </a:pPr>
            <a:r>
              <a:rPr lang="en-GB" baseline="0" dirty="0"/>
              <a:t>Communication with the school- email or phone Mrs Fallows.</a:t>
            </a:r>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3</a:t>
            </a:fld>
            <a:endParaRPr lang="en-GB"/>
          </a:p>
        </p:txBody>
      </p:sp>
    </p:spTree>
    <p:extLst>
      <p:ext uri="{BB962C8B-B14F-4D97-AF65-F5344CB8AC3E}">
        <p14:creationId xmlns:p14="http://schemas.microsoft.com/office/powerpoint/2010/main" val="21477324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4</a:t>
            </a:fld>
            <a:endParaRPr lang="en-GB"/>
          </a:p>
        </p:txBody>
      </p:sp>
    </p:spTree>
    <p:extLst>
      <p:ext uri="{BB962C8B-B14F-4D97-AF65-F5344CB8AC3E}">
        <p14:creationId xmlns:p14="http://schemas.microsoft.com/office/powerpoint/2010/main" val="3490355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08765528-BC4A-49A1-9D46-FCF33C1DCC17}" type="slidenum">
              <a:rPr lang="en-GB" smtClean="0"/>
              <a:t>6</a:t>
            </a:fld>
            <a:endParaRPr lang="en-GB"/>
          </a:p>
        </p:txBody>
      </p:sp>
    </p:spTree>
    <p:extLst>
      <p:ext uri="{BB962C8B-B14F-4D97-AF65-F5344CB8AC3E}">
        <p14:creationId xmlns:p14="http://schemas.microsoft.com/office/powerpoint/2010/main" val="7664147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7</a:t>
            </a:fld>
            <a:endParaRPr lang="en-GB"/>
          </a:p>
        </p:txBody>
      </p:sp>
    </p:spTree>
    <p:extLst>
      <p:ext uri="{BB962C8B-B14F-4D97-AF65-F5344CB8AC3E}">
        <p14:creationId xmlns:p14="http://schemas.microsoft.com/office/powerpoint/2010/main" val="17145911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9</a:t>
            </a:fld>
            <a:endParaRPr lang="en-GB"/>
          </a:p>
        </p:txBody>
      </p:sp>
    </p:spTree>
    <p:extLst>
      <p:ext uri="{BB962C8B-B14F-4D97-AF65-F5344CB8AC3E}">
        <p14:creationId xmlns:p14="http://schemas.microsoft.com/office/powerpoint/2010/main" val="37444166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8</a:t>
            </a:fld>
            <a:endParaRPr lang="en-GB"/>
          </a:p>
        </p:txBody>
      </p:sp>
    </p:spTree>
    <p:extLst>
      <p:ext uri="{BB962C8B-B14F-4D97-AF65-F5344CB8AC3E}">
        <p14:creationId xmlns:p14="http://schemas.microsoft.com/office/powerpoint/2010/main" val="20424080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08765528-BC4A-49A1-9D46-FCF33C1DCC17}" type="slidenum">
              <a:rPr lang="en-GB" smtClean="0"/>
              <a:t>10</a:t>
            </a:fld>
            <a:endParaRPr lang="en-GB"/>
          </a:p>
        </p:txBody>
      </p:sp>
    </p:spTree>
    <p:extLst>
      <p:ext uri="{BB962C8B-B14F-4D97-AF65-F5344CB8AC3E}">
        <p14:creationId xmlns:p14="http://schemas.microsoft.com/office/powerpoint/2010/main" val="23107350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11</a:t>
            </a:fld>
            <a:endParaRPr lang="en-GB"/>
          </a:p>
        </p:txBody>
      </p:sp>
    </p:spTree>
    <p:extLst>
      <p:ext uri="{BB962C8B-B14F-4D97-AF65-F5344CB8AC3E}">
        <p14:creationId xmlns:p14="http://schemas.microsoft.com/office/powerpoint/2010/main" val="21703730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will have a separate</a:t>
            </a:r>
            <a:r>
              <a:rPr lang="en-GB" baseline="0" dirty="0"/>
              <a:t> meeting about Beaulieu nearer the time but it is a great opportunity- for some children it will be the first time they have been away from home and what better wat to do it than with their friends and adults they know so well. I have been on the trip before and it links well to the curriculum in terms of what is covered in Geography with the river survey,, looking at land use, map reading and using a compass as well as orienteering for P.E but it is also great for team building, having new experiences and learning outside </a:t>
            </a:r>
            <a:r>
              <a:rPr lang="en-GB" baseline="0"/>
              <a:t>the classroom.</a:t>
            </a:r>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12</a:t>
            </a:fld>
            <a:endParaRPr lang="en-GB"/>
          </a:p>
        </p:txBody>
      </p:sp>
    </p:spTree>
    <p:extLst>
      <p:ext uri="{BB962C8B-B14F-4D97-AF65-F5344CB8AC3E}">
        <p14:creationId xmlns:p14="http://schemas.microsoft.com/office/powerpoint/2010/main" val="35908715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8765528-BC4A-49A1-9D46-FCF33C1DCC17}" type="slidenum">
              <a:rPr lang="en-GB" smtClean="0"/>
              <a:t>13</a:t>
            </a:fld>
            <a:endParaRPr lang="en-GB"/>
          </a:p>
        </p:txBody>
      </p:sp>
    </p:spTree>
    <p:extLst>
      <p:ext uri="{BB962C8B-B14F-4D97-AF65-F5344CB8AC3E}">
        <p14:creationId xmlns:p14="http://schemas.microsoft.com/office/powerpoint/2010/main" val="1175624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A41BB65-C482-4D32-91DF-BFBDC7AA5892}" type="datetimeFigureOut">
              <a:rPr lang="en-GB" smtClean="0"/>
              <a:t>06/09/2026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27984675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A41BB65-C482-4D32-91DF-BFBDC7AA5892}" type="datetimeFigureOut">
              <a:rPr lang="en-GB" smtClean="0"/>
              <a:t>06/09/2026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2199993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A41BB65-C482-4D32-91DF-BFBDC7AA5892}" type="datetimeFigureOut">
              <a:rPr lang="en-GB" smtClean="0"/>
              <a:t>06/09/2026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899479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A41BB65-C482-4D32-91DF-BFBDC7AA5892}" type="datetimeFigureOut">
              <a:rPr lang="en-GB" smtClean="0"/>
              <a:t>06/09/2026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1699753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A41BB65-C482-4D32-91DF-BFBDC7AA5892}" type="datetimeFigureOut">
              <a:rPr lang="en-GB" smtClean="0"/>
              <a:t>06/09/2026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34376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A41BB65-C482-4D32-91DF-BFBDC7AA5892}" type="datetimeFigureOut">
              <a:rPr lang="en-GB" smtClean="0"/>
              <a:t>06/09/2026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2052120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41BB65-C482-4D32-91DF-BFBDC7AA5892}" type="datetimeFigureOut">
              <a:rPr lang="en-GB" smtClean="0"/>
              <a:t>06/09/2026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29560642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41BB65-C482-4D32-91DF-BFBDC7AA5892}" type="datetimeFigureOut">
              <a:rPr lang="en-GB" smtClean="0"/>
              <a:t>06/09/2026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16848606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41BB65-C482-4D32-91DF-BFBDC7AA5892}" type="datetimeFigureOut">
              <a:rPr lang="en-GB" smtClean="0"/>
              <a:t>06/09/2026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3546766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A41BB65-C482-4D32-91DF-BFBDC7AA5892}" type="datetimeFigureOut">
              <a:rPr lang="en-GB" smtClean="0"/>
              <a:t>06/09/2026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1350959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A41BB65-C482-4D32-91DF-BFBDC7AA5892}" type="datetimeFigureOut">
              <a:rPr lang="en-GB" smtClean="0"/>
              <a:t>06/09/2026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561672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41BB65-C482-4D32-91DF-BFBDC7AA5892}" type="datetimeFigureOut">
              <a:rPr lang="en-GB" smtClean="0"/>
              <a:t>06/09/2026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0BA482-426D-4153-925C-3FBAE175E6B9}" type="slidenum">
              <a:rPr lang="en-GB" smtClean="0"/>
              <a:t>‹#›</a:t>
            </a:fld>
            <a:endParaRPr lang="en-GB"/>
          </a:p>
        </p:txBody>
      </p:sp>
    </p:spTree>
    <p:extLst>
      <p:ext uri="{BB962C8B-B14F-4D97-AF65-F5344CB8AC3E}">
        <p14:creationId xmlns:p14="http://schemas.microsoft.com/office/powerpoint/2010/main" val="2981192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739235"/>
            <a:ext cx="7344816" cy="1033581"/>
          </a:xfrm>
        </p:spPr>
        <p:txBody>
          <a:bodyPr>
            <a:normAutofit fontScale="90000"/>
          </a:bodyPr>
          <a:lstStyle/>
          <a:p>
            <a:br>
              <a:rPr lang="en-GB" b="1" dirty="0">
                <a:solidFill>
                  <a:srgbClr val="00B050"/>
                </a:solidFill>
              </a:rPr>
            </a:br>
            <a:r>
              <a:rPr lang="en-GB" b="1" dirty="0" err="1">
                <a:solidFill>
                  <a:srgbClr val="00B050"/>
                </a:solidFill>
              </a:rPr>
              <a:t>Crowthorne</a:t>
            </a:r>
            <a:r>
              <a:rPr lang="en-GB" b="1" dirty="0">
                <a:solidFill>
                  <a:srgbClr val="00B050"/>
                </a:solidFill>
              </a:rPr>
              <a:t> Church of England Primary School</a:t>
            </a:r>
          </a:p>
        </p:txBody>
      </p:sp>
      <p:sp>
        <p:nvSpPr>
          <p:cNvPr id="3" name="Subtitle 2"/>
          <p:cNvSpPr>
            <a:spLocks noGrp="1"/>
          </p:cNvSpPr>
          <p:nvPr>
            <p:ph type="subTitle" idx="1"/>
          </p:nvPr>
        </p:nvSpPr>
        <p:spPr>
          <a:xfrm>
            <a:off x="1187624" y="4581128"/>
            <a:ext cx="7128792" cy="1752600"/>
          </a:xfrm>
        </p:spPr>
        <p:txBody>
          <a:bodyPr vert="horz" lIns="91440" tIns="45720" rIns="91440" bIns="45720" rtlCol="0" anchor="t">
            <a:normAutofit/>
          </a:bodyPr>
          <a:lstStyle/>
          <a:p>
            <a:endParaRPr lang="en-GB" b="1" dirty="0">
              <a:solidFill>
                <a:srgbClr val="00B050"/>
              </a:solidFill>
            </a:endParaRPr>
          </a:p>
          <a:p>
            <a:r>
              <a:rPr lang="en-GB" b="1" dirty="0">
                <a:solidFill>
                  <a:srgbClr val="00B050"/>
                </a:solidFill>
              </a:rPr>
              <a:t>Beginning of new academic year 2026</a:t>
            </a:r>
            <a:endParaRPr lang="en-GB" b="1" dirty="0">
              <a:solidFill>
                <a:srgbClr val="00B050"/>
              </a:solidFill>
              <a:ea typeface="Calibri"/>
              <a:cs typeface="Calibri"/>
            </a:endParaRPr>
          </a:p>
          <a:p>
            <a:r>
              <a:rPr lang="en-GB" b="1" dirty="0">
                <a:solidFill>
                  <a:srgbClr val="00B050"/>
                </a:solidFill>
              </a:rPr>
              <a:t>Parent Information Session. </a:t>
            </a:r>
          </a:p>
        </p:txBody>
      </p:sp>
      <p:pic>
        <p:nvPicPr>
          <p:cNvPr id="5" name="Picture 4"/>
          <p:cNvPicPr>
            <a:picLocks noChangeAspect="1"/>
          </p:cNvPicPr>
          <p:nvPr/>
        </p:nvPicPr>
        <p:blipFill>
          <a:blip r:embed="rId3"/>
          <a:stretch>
            <a:fillRect/>
          </a:stretch>
        </p:blipFill>
        <p:spPr>
          <a:xfrm>
            <a:off x="1911876" y="2480922"/>
            <a:ext cx="3259648" cy="2160240"/>
          </a:xfrm>
          <a:prstGeom prst="rect">
            <a:avLst/>
          </a:prstGeom>
        </p:spPr>
      </p:pic>
      <p:pic>
        <p:nvPicPr>
          <p:cNvPr id="4" name="Picture 3">
            <a:extLst>
              <a:ext uri="{FF2B5EF4-FFF2-40B4-BE49-F238E27FC236}">
                <a16:creationId xmlns:a16="http://schemas.microsoft.com/office/drawing/2014/main" id="{1BF15368-ECF9-4CDF-9CBB-3D218D8ED56D}"/>
              </a:ext>
            </a:extLst>
          </p:cNvPr>
          <p:cNvPicPr>
            <a:picLocks noChangeAspect="1"/>
          </p:cNvPicPr>
          <p:nvPr/>
        </p:nvPicPr>
        <p:blipFill>
          <a:blip r:embed="rId4"/>
          <a:stretch>
            <a:fillRect/>
          </a:stretch>
        </p:blipFill>
        <p:spPr>
          <a:xfrm>
            <a:off x="4788024" y="2348880"/>
            <a:ext cx="2000222" cy="2160240"/>
          </a:xfrm>
          <a:prstGeom prst="rect">
            <a:avLst/>
          </a:prstGeom>
        </p:spPr>
      </p:pic>
    </p:spTree>
    <p:extLst>
      <p:ext uri="{BB962C8B-B14F-4D97-AF65-F5344CB8AC3E}">
        <p14:creationId xmlns:p14="http://schemas.microsoft.com/office/powerpoint/2010/main" val="28937064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3" name="Content Placeholder 2"/>
          <p:cNvSpPr>
            <a:spLocks noGrp="1"/>
          </p:cNvSpPr>
          <p:nvPr>
            <p:ph idx="1"/>
          </p:nvPr>
        </p:nvSpPr>
        <p:spPr/>
        <p:txBody>
          <a:bodyPr vert="horz" lIns="91440" tIns="45720" rIns="91440" bIns="45720" rtlCol="0" anchor="t">
            <a:normAutofit/>
          </a:bodyPr>
          <a:lstStyle/>
          <a:p>
            <a:pPr marL="0" indent="0" algn="ctr">
              <a:buNone/>
            </a:pPr>
            <a:r>
              <a:rPr lang="en-GB" b="1" u="sng" dirty="0">
                <a:solidFill>
                  <a:srgbClr val="00B050"/>
                </a:solidFill>
              </a:rPr>
              <a:t>General Information</a:t>
            </a:r>
          </a:p>
          <a:p>
            <a:pPr marL="0" indent="0" algn="ctr">
              <a:buNone/>
            </a:pPr>
            <a:endParaRPr lang="en-GB" b="1" dirty="0">
              <a:solidFill>
                <a:srgbClr val="00B050"/>
              </a:solidFill>
            </a:endParaRPr>
          </a:p>
          <a:p>
            <a:pPr marL="0" indent="0" algn="ctr">
              <a:buNone/>
            </a:pPr>
            <a:r>
              <a:rPr lang="en-GB" b="1" dirty="0">
                <a:solidFill>
                  <a:srgbClr val="00B050"/>
                </a:solidFill>
              </a:rPr>
              <a:t>Class Teacher: Mrs Cook</a:t>
            </a:r>
          </a:p>
          <a:p>
            <a:pPr marL="0" indent="0" algn="ctr">
              <a:buNone/>
            </a:pPr>
            <a:r>
              <a:rPr lang="en-GB" b="1" dirty="0">
                <a:solidFill>
                  <a:srgbClr val="00B050"/>
                </a:solidFill>
              </a:rPr>
              <a:t>T.A: Mrs Westmore (Mon-Wed)</a:t>
            </a:r>
          </a:p>
          <a:p>
            <a:pPr marL="0" indent="0" algn="ctr">
              <a:buNone/>
            </a:pPr>
            <a:r>
              <a:rPr lang="en-GB" b="1" dirty="0">
                <a:solidFill>
                  <a:srgbClr val="00B050"/>
                </a:solidFill>
              </a:rPr>
              <a:t>Mrs Parker/Mrs Ramery (Friday/Cover)</a:t>
            </a:r>
            <a:endParaRPr lang="en-GB" b="1" dirty="0">
              <a:solidFill>
                <a:srgbClr val="00B050"/>
              </a:solidFill>
              <a:ea typeface="Calibri"/>
              <a:cs typeface="Calibri"/>
            </a:endParaRPr>
          </a:p>
        </p:txBody>
      </p:sp>
      <p:pic>
        <p:nvPicPr>
          <p:cNvPr id="5" name="Picture 4"/>
          <p:cNvPicPr>
            <a:picLocks noChangeAspect="1"/>
          </p:cNvPicPr>
          <p:nvPr/>
        </p:nvPicPr>
        <p:blipFill>
          <a:blip r:embed="rId3"/>
          <a:stretch>
            <a:fillRect/>
          </a:stretch>
        </p:blipFill>
        <p:spPr>
          <a:xfrm>
            <a:off x="251520" y="425821"/>
            <a:ext cx="1774838" cy="1174379"/>
          </a:xfrm>
          <a:prstGeom prst="rect">
            <a:avLst/>
          </a:prstGeom>
        </p:spPr>
      </p:pic>
    </p:spTree>
    <p:extLst>
      <p:ext uri="{BB962C8B-B14F-4D97-AF65-F5344CB8AC3E}">
        <p14:creationId xmlns:p14="http://schemas.microsoft.com/office/powerpoint/2010/main" val="35018655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3" name="Content Placeholder 2"/>
          <p:cNvSpPr>
            <a:spLocks noGrp="1"/>
          </p:cNvSpPr>
          <p:nvPr>
            <p:ph idx="1"/>
          </p:nvPr>
        </p:nvSpPr>
        <p:spPr/>
        <p:txBody>
          <a:bodyPr>
            <a:normAutofit fontScale="92500" lnSpcReduction="20000"/>
          </a:bodyPr>
          <a:lstStyle/>
          <a:p>
            <a:pPr marL="0" indent="0" algn="ctr">
              <a:buNone/>
            </a:pPr>
            <a:r>
              <a:rPr lang="en-GB" b="1" u="sng" dirty="0">
                <a:solidFill>
                  <a:srgbClr val="00B050"/>
                </a:solidFill>
              </a:rPr>
              <a:t>General Information</a:t>
            </a:r>
          </a:p>
          <a:p>
            <a:pPr marL="0" indent="0" algn="ctr">
              <a:buNone/>
            </a:pPr>
            <a:endParaRPr lang="en-GB" b="1" u="sng" dirty="0">
              <a:solidFill>
                <a:srgbClr val="00B050"/>
              </a:solidFill>
            </a:endParaRPr>
          </a:p>
          <a:p>
            <a:r>
              <a:rPr lang="en-GB" dirty="0">
                <a:solidFill>
                  <a:srgbClr val="00B050"/>
                </a:solidFill>
              </a:rPr>
              <a:t>PE days – Tuesday and Friday </a:t>
            </a:r>
          </a:p>
          <a:p>
            <a:r>
              <a:rPr lang="en-GB" dirty="0">
                <a:solidFill>
                  <a:srgbClr val="00B050"/>
                </a:solidFill>
              </a:rPr>
              <a:t>Before/After school expectations (8:40 soft start).</a:t>
            </a:r>
          </a:p>
          <a:p>
            <a:r>
              <a:rPr lang="en-GB" dirty="0">
                <a:solidFill>
                  <a:srgbClr val="00B050"/>
                </a:solidFill>
              </a:rPr>
              <a:t>Communication with the school- Through school office or a quick playground catch up after school.</a:t>
            </a:r>
          </a:p>
          <a:p>
            <a:r>
              <a:rPr lang="en-GB" dirty="0">
                <a:solidFill>
                  <a:srgbClr val="00B050"/>
                </a:solidFill>
              </a:rPr>
              <a:t>Uniform including P.E kit- jackets and jogging bottoms for outdoor P.E in colder months. No jewellery to be worn and hair needs to be tied up please. </a:t>
            </a:r>
          </a:p>
        </p:txBody>
      </p:sp>
      <p:pic>
        <p:nvPicPr>
          <p:cNvPr id="5" name="Picture 4"/>
          <p:cNvPicPr>
            <a:picLocks noChangeAspect="1"/>
          </p:cNvPicPr>
          <p:nvPr/>
        </p:nvPicPr>
        <p:blipFill>
          <a:blip r:embed="rId3"/>
          <a:stretch>
            <a:fillRect/>
          </a:stretch>
        </p:blipFill>
        <p:spPr>
          <a:xfrm>
            <a:off x="251520" y="425821"/>
            <a:ext cx="1774838" cy="1174379"/>
          </a:xfrm>
          <a:prstGeom prst="rect">
            <a:avLst/>
          </a:prstGeom>
        </p:spPr>
      </p:pic>
    </p:spTree>
    <p:extLst>
      <p:ext uri="{BB962C8B-B14F-4D97-AF65-F5344CB8AC3E}">
        <p14:creationId xmlns:p14="http://schemas.microsoft.com/office/powerpoint/2010/main" val="31950225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3" name="Content Placeholder 2"/>
          <p:cNvSpPr>
            <a:spLocks noGrp="1"/>
          </p:cNvSpPr>
          <p:nvPr>
            <p:ph idx="1"/>
          </p:nvPr>
        </p:nvSpPr>
        <p:spPr/>
        <p:txBody>
          <a:bodyPr vert="horz" lIns="91440" tIns="45720" rIns="91440" bIns="45720" rtlCol="0" anchor="t">
            <a:normAutofit/>
          </a:bodyPr>
          <a:lstStyle/>
          <a:p>
            <a:pPr marL="0" indent="0" algn="ctr">
              <a:buNone/>
            </a:pPr>
            <a:r>
              <a:rPr lang="en-GB" b="1" u="sng" dirty="0">
                <a:solidFill>
                  <a:srgbClr val="00B050"/>
                </a:solidFill>
              </a:rPr>
              <a:t>General Information</a:t>
            </a:r>
          </a:p>
          <a:p>
            <a:pPr marL="0" indent="0" algn="ctr">
              <a:buNone/>
            </a:pPr>
            <a:endParaRPr lang="en-GB" b="1" u="sng" dirty="0">
              <a:solidFill>
                <a:srgbClr val="00B050"/>
              </a:solidFill>
            </a:endParaRPr>
          </a:p>
          <a:p>
            <a:r>
              <a:rPr lang="en-GB" dirty="0">
                <a:solidFill>
                  <a:srgbClr val="00B050"/>
                </a:solidFill>
              </a:rPr>
              <a:t>Rewards- House points, Good Citizen, good work, Celebration assembly, traffic lights in the classroom (updated).</a:t>
            </a:r>
            <a:endParaRPr lang="en-GB" dirty="0">
              <a:solidFill>
                <a:srgbClr val="00B050"/>
              </a:solidFill>
              <a:ea typeface="Calibri"/>
              <a:cs typeface="Calibri"/>
            </a:endParaRPr>
          </a:p>
          <a:p>
            <a:r>
              <a:rPr lang="en-GB" dirty="0">
                <a:solidFill>
                  <a:srgbClr val="00B050"/>
                </a:solidFill>
              </a:rPr>
              <a:t>Assessments every term for the teacher to know where the children are and what they need further support with.</a:t>
            </a:r>
          </a:p>
          <a:p>
            <a:endParaRPr lang="en-GB" dirty="0">
              <a:solidFill>
                <a:srgbClr val="00B050"/>
              </a:solidFill>
            </a:endParaRPr>
          </a:p>
        </p:txBody>
      </p:sp>
      <p:pic>
        <p:nvPicPr>
          <p:cNvPr id="5" name="Picture 4"/>
          <p:cNvPicPr>
            <a:picLocks noChangeAspect="1"/>
          </p:cNvPicPr>
          <p:nvPr/>
        </p:nvPicPr>
        <p:blipFill>
          <a:blip r:embed="rId3"/>
          <a:stretch>
            <a:fillRect/>
          </a:stretch>
        </p:blipFill>
        <p:spPr>
          <a:xfrm>
            <a:off x="251520" y="425821"/>
            <a:ext cx="1774838" cy="1174379"/>
          </a:xfrm>
          <a:prstGeom prst="rect">
            <a:avLst/>
          </a:prstGeom>
        </p:spPr>
      </p:pic>
    </p:spTree>
    <p:extLst>
      <p:ext uri="{BB962C8B-B14F-4D97-AF65-F5344CB8AC3E}">
        <p14:creationId xmlns:p14="http://schemas.microsoft.com/office/powerpoint/2010/main" val="12271262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7544" y="1268760"/>
            <a:ext cx="8496944" cy="4031873"/>
          </a:xfrm>
          <a:prstGeom prst="rect">
            <a:avLst/>
          </a:prstGeom>
        </p:spPr>
        <p:txBody>
          <a:bodyPr wrap="square">
            <a:spAutoFit/>
          </a:bodyPr>
          <a:lstStyle/>
          <a:p>
            <a:pPr algn="ctr"/>
            <a:r>
              <a:rPr lang="en-GB" sz="3200" b="1" u="sng" dirty="0">
                <a:solidFill>
                  <a:srgbClr val="00B050"/>
                </a:solidFill>
              </a:rPr>
              <a:t>Pencil Cases</a:t>
            </a:r>
          </a:p>
          <a:p>
            <a:pPr algn="ctr"/>
            <a:endParaRPr lang="en-GB" sz="3200" b="1" u="sng" dirty="0">
              <a:solidFill>
                <a:srgbClr val="00B050"/>
              </a:solidFill>
            </a:endParaRPr>
          </a:p>
          <a:p>
            <a:pPr algn="ctr"/>
            <a:r>
              <a:rPr lang="en-GB" sz="3200" dirty="0">
                <a:solidFill>
                  <a:srgbClr val="00B050"/>
                </a:solidFill>
              </a:rPr>
              <a:t>Pencil, handwriting pen, purple pen, rubber, ruler, sharpener, coloured pencils, highlighter, notebook.</a:t>
            </a:r>
          </a:p>
          <a:p>
            <a:pPr algn="ctr"/>
            <a:endParaRPr lang="en-GB" sz="3200" dirty="0">
              <a:solidFill>
                <a:srgbClr val="00B050"/>
              </a:solidFill>
            </a:endParaRPr>
          </a:p>
          <a:p>
            <a:pPr algn="ctr"/>
            <a:r>
              <a:rPr lang="en-GB" sz="3200" dirty="0">
                <a:solidFill>
                  <a:srgbClr val="00B050"/>
                </a:solidFill>
              </a:rPr>
              <a:t>Lockers and Trays are used to store their equipment. </a:t>
            </a:r>
          </a:p>
        </p:txBody>
      </p:sp>
      <p:pic>
        <p:nvPicPr>
          <p:cNvPr id="5" name="Picture 4"/>
          <p:cNvPicPr>
            <a:picLocks noChangeAspect="1"/>
          </p:cNvPicPr>
          <p:nvPr/>
        </p:nvPicPr>
        <p:blipFill>
          <a:blip r:embed="rId2"/>
          <a:stretch>
            <a:fillRect/>
          </a:stretch>
        </p:blipFill>
        <p:spPr>
          <a:xfrm>
            <a:off x="179512" y="194970"/>
            <a:ext cx="1774090" cy="1176630"/>
          </a:xfrm>
          <a:prstGeom prst="rect">
            <a:avLst/>
          </a:prstGeom>
        </p:spPr>
      </p:pic>
      <p:sp>
        <p:nvSpPr>
          <p:cNvPr id="6" name="Rectangle 5"/>
          <p:cNvSpPr/>
          <p:nvPr/>
        </p:nvSpPr>
        <p:spPr>
          <a:xfrm>
            <a:off x="2267744" y="209828"/>
            <a:ext cx="6174432" cy="369332"/>
          </a:xfrm>
          <a:prstGeom prst="rect">
            <a:avLst/>
          </a:prstGeom>
        </p:spPr>
        <p:txBody>
          <a:bodyPr wrap="square">
            <a:spAutoFit/>
          </a:bodyPr>
          <a:lstStyle/>
          <a:p>
            <a:r>
              <a:rPr lang="en-GB" dirty="0">
                <a:solidFill>
                  <a:srgbClr val="00B050"/>
                </a:solidFill>
              </a:rPr>
              <a:t>Driven by high expectations; promoting excellence</a:t>
            </a:r>
            <a:endParaRPr lang="en-GB" dirty="0"/>
          </a:p>
        </p:txBody>
      </p:sp>
    </p:spTree>
    <p:extLst>
      <p:ext uri="{BB962C8B-B14F-4D97-AF65-F5344CB8AC3E}">
        <p14:creationId xmlns:p14="http://schemas.microsoft.com/office/powerpoint/2010/main" val="12483097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55576" y="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a:solidFill>
                  <a:srgbClr val="00B050"/>
                </a:solidFill>
              </a:rPr>
              <a:t>Driven by high expectations; promoting excellence</a:t>
            </a:r>
            <a:endParaRPr lang="en-GB" sz="1800" dirty="0">
              <a:solidFill>
                <a:srgbClr val="00B050"/>
              </a:solidFill>
            </a:endParaRPr>
          </a:p>
        </p:txBody>
      </p:sp>
      <p:sp>
        <p:nvSpPr>
          <p:cNvPr id="5" name="Content Placeholder 2"/>
          <p:cNvSpPr txBox="1">
            <a:spLocks/>
          </p:cNvSpPr>
          <p:nvPr/>
        </p:nvSpPr>
        <p:spPr>
          <a:xfrm>
            <a:off x="457200" y="1600200"/>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endParaRPr lang="en-GB" dirty="0">
              <a:solidFill>
                <a:srgbClr val="00B050"/>
              </a:solidFill>
            </a:endParaRPr>
          </a:p>
        </p:txBody>
      </p:sp>
      <p:pic>
        <p:nvPicPr>
          <p:cNvPr id="3" name="Picture 2">
            <a:extLst>
              <a:ext uri="{FF2B5EF4-FFF2-40B4-BE49-F238E27FC236}">
                <a16:creationId xmlns:a16="http://schemas.microsoft.com/office/drawing/2014/main" id="{4233C9DD-830F-0E10-21BB-8138234BAB0A}"/>
              </a:ext>
            </a:extLst>
          </p:cNvPr>
          <p:cNvPicPr>
            <a:picLocks noChangeAspect="1"/>
          </p:cNvPicPr>
          <p:nvPr/>
        </p:nvPicPr>
        <p:blipFill>
          <a:blip r:embed="rId3"/>
          <a:stretch>
            <a:fillRect/>
          </a:stretch>
        </p:blipFill>
        <p:spPr>
          <a:xfrm>
            <a:off x="771346" y="707725"/>
            <a:ext cx="7601309" cy="4378625"/>
          </a:xfrm>
          <a:prstGeom prst="rect">
            <a:avLst/>
          </a:prstGeom>
        </p:spPr>
      </p:pic>
      <p:pic>
        <p:nvPicPr>
          <p:cNvPr id="6" name="Picture 5">
            <a:extLst>
              <a:ext uri="{FF2B5EF4-FFF2-40B4-BE49-F238E27FC236}">
                <a16:creationId xmlns:a16="http://schemas.microsoft.com/office/drawing/2014/main" id="{FD594100-9832-5D17-DFBD-344D1A97B157}"/>
              </a:ext>
            </a:extLst>
          </p:cNvPr>
          <p:cNvPicPr>
            <a:picLocks noChangeAspect="1"/>
          </p:cNvPicPr>
          <p:nvPr/>
        </p:nvPicPr>
        <p:blipFill>
          <a:blip r:embed="rId4"/>
          <a:stretch>
            <a:fillRect/>
          </a:stretch>
        </p:blipFill>
        <p:spPr>
          <a:xfrm>
            <a:off x="909997" y="4950305"/>
            <a:ext cx="7439025" cy="1658788"/>
          </a:xfrm>
          <a:prstGeom prst="rect">
            <a:avLst/>
          </a:prstGeom>
        </p:spPr>
      </p:pic>
    </p:spTree>
    <p:extLst>
      <p:ext uri="{BB962C8B-B14F-4D97-AF65-F5344CB8AC3E}">
        <p14:creationId xmlns:p14="http://schemas.microsoft.com/office/powerpoint/2010/main" val="36691677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3" name="Content Placeholder 2"/>
          <p:cNvSpPr>
            <a:spLocks noGrp="1"/>
          </p:cNvSpPr>
          <p:nvPr>
            <p:ph idx="1"/>
          </p:nvPr>
        </p:nvSpPr>
        <p:spPr/>
        <p:txBody>
          <a:bodyPr>
            <a:normAutofit/>
          </a:bodyPr>
          <a:lstStyle/>
          <a:p>
            <a:pPr marL="0" indent="0" algn="ctr">
              <a:buNone/>
            </a:pPr>
            <a:endParaRPr lang="en-GB" b="1" u="sng" dirty="0">
              <a:solidFill>
                <a:srgbClr val="00B050"/>
              </a:solidFill>
            </a:endParaRPr>
          </a:p>
          <a:p>
            <a:endParaRPr lang="en-GB" dirty="0">
              <a:solidFill>
                <a:srgbClr val="00B050"/>
              </a:solidFill>
            </a:endParaRPr>
          </a:p>
        </p:txBody>
      </p:sp>
      <p:pic>
        <p:nvPicPr>
          <p:cNvPr id="6" name="Picture 5"/>
          <p:cNvPicPr>
            <a:picLocks noChangeAspect="1"/>
          </p:cNvPicPr>
          <p:nvPr/>
        </p:nvPicPr>
        <p:blipFill>
          <a:blip r:embed="rId3"/>
          <a:stretch>
            <a:fillRect/>
          </a:stretch>
        </p:blipFill>
        <p:spPr>
          <a:xfrm>
            <a:off x="251520" y="764704"/>
            <a:ext cx="8733656" cy="5904333"/>
          </a:xfrm>
          <a:prstGeom prst="rect">
            <a:avLst/>
          </a:prstGeom>
        </p:spPr>
      </p:pic>
    </p:spTree>
    <p:extLst>
      <p:ext uri="{BB962C8B-B14F-4D97-AF65-F5344CB8AC3E}">
        <p14:creationId xmlns:p14="http://schemas.microsoft.com/office/powerpoint/2010/main" val="29296465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5" name="Content Placeholder 2"/>
          <p:cNvSpPr>
            <a:spLocks noGrp="1"/>
          </p:cNvSpPr>
          <p:nvPr>
            <p:ph idx="1"/>
          </p:nvPr>
        </p:nvSpPr>
        <p:spPr>
          <a:xfrm>
            <a:off x="457200" y="1600200"/>
            <a:ext cx="8229600" cy="4525963"/>
          </a:xfrm>
        </p:spPr>
        <p:txBody>
          <a:bodyPr vert="horz" lIns="91440" tIns="45720" rIns="91440" bIns="45720" rtlCol="0" anchor="t">
            <a:normAutofit lnSpcReduction="10000"/>
          </a:bodyPr>
          <a:lstStyle/>
          <a:p>
            <a:pPr marL="0" indent="0" algn="ctr">
              <a:buNone/>
            </a:pPr>
            <a:r>
              <a:rPr lang="en-GB" b="1" u="sng" dirty="0">
                <a:solidFill>
                  <a:srgbClr val="00B050"/>
                </a:solidFill>
                <a:ea typeface="Calibri"/>
                <a:cs typeface="Calibri"/>
              </a:rPr>
              <a:t>HOMEWORK</a:t>
            </a:r>
            <a:endParaRPr lang="en-GB" b="1" u="sng" dirty="0">
              <a:solidFill>
                <a:srgbClr val="00B050"/>
              </a:solidFill>
            </a:endParaRPr>
          </a:p>
          <a:p>
            <a:pPr marL="0" indent="0" algn="ctr">
              <a:buNone/>
            </a:pPr>
            <a:endParaRPr lang="en-GB" b="1" u="sng" dirty="0">
              <a:solidFill>
                <a:srgbClr val="00B050"/>
              </a:solidFill>
            </a:endParaRPr>
          </a:p>
          <a:p>
            <a:r>
              <a:rPr lang="en-GB" dirty="0">
                <a:solidFill>
                  <a:srgbClr val="00B050"/>
                </a:solidFill>
              </a:rPr>
              <a:t>Home learning - SMART</a:t>
            </a:r>
          </a:p>
          <a:p>
            <a:r>
              <a:rPr lang="en-GB" dirty="0">
                <a:solidFill>
                  <a:srgbClr val="00B050"/>
                </a:solidFill>
              </a:rPr>
              <a:t>Spellings- the same system as last year</a:t>
            </a:r>
            <a:endParaRPr lang="en-GB" dirty="0">
              <a:solidFill>
                <a:srgbClr val="00B050"/>
              </a:solidFill>
              <a:ea typeface="Calibri"/>
              <a:cs typeface="Calibri"/>
            </a:endParaRPr>
          </a:p>
          <a:p>
            <a:r>
              <a:rPr lang="en-GB" dirty="0">
                <a:solidFill>
                  <a:srgbClr val="00B050"/>
                </a:solidFill>
              </a:rPr>
              <a:t>Maths – A weekly Maths task will be given </a:t>
            </a:r>
            <a:endParaRPr lang="en-GB" dirty="0">
              <a:solidFill>
                <a:srgbClr val="00B050"/>
              </a:solidFill>
              <a:ea typeface="Calibri"/>
              <a:cs typeface="Calibri"/>
            </a:endParaRPr>
          </a:p>
          <a:p>
            <a:r>
              <a:rPr lang="en-GB" dirty="0">
                <a:solidFill>
                  <a:srgbClr val="00B050"/>
                </a:solidFill>
                <a:ea typeface="Calibri"/>
                <a:cs typeface="Calibri"/>
              </a:rPr>
              <a:t>All homework will be given on a Thursday and be due in on the following Wednesday. </a:t>
            </a:r>
          </a:p>
          <a:p>
            <a:r>
              <a:rPr lang="en-GB" dirty="0">
                <a:solidFill>
                  <a:srgbClr val="00B050"/>
                </a:solidFill>
                <a:ea typeface="Calibri"/>
                <a:cs typeface="Calibri"/>
              </a:rPr>
              <a:t>Reading</a:t>
            </a:r>
          </a:p>
        </p:txBody>
      </p:sp>
      <p:pic>
        <p:nvPicPr>
          <p:cNvPr id="2" name="Picture 1"/>
          <p:cNvPicPr>
            <a:picLocks noChangeAspect="1"/>
          </p:cNvPicPr>
          <p:nvPr/>
        </p:nvPicPr>
        <p:blipFill>
          <a:blip r:embed="rId3"/>
          <a:stretch>
            <a:fillRect/>
          </a:stretch>
        </p:blipFill>
        <p:spPr>
          <a:xfrm>
            <a:off x="179512" y="194970"/>
            <a:ext cx="1774090" cy="1176630"/>
          </a:xfrm>
          <a:prstGeom prst="rect">
            <a:avLst/>
          </a:prstGeom>
        </p:spPr>
      </p:pic>
      <p:pic>
        <p:nvPicPr>
          <p:cNvPr id="3" name="Picture 2"/>
          <p:cNvPicPr>
            <a:picLocks noChangeAspect="1"/>
          </p:cNvPicPr>
          <p:nvPr/>
        </p:nvPicPr>
        <p:blipFill>
          <a:blip r:embed="rId4"/>
          <a:stretch>
            <a:fillRect/>
          </a:stretch>
        </p:blipFill>
        <p:spPr>
          <a:xfrm>
            <a:off x="7114791" y="763406"/>
            <a:ext cx="1870385" cy="2592288"/>
          </a:xfrm>
          <a:prstGeom prst="rect">
            <a:avLst/>
          </a:prstGeom>
        </p:spPr>
      </p:pic>
    </p:spTree>
    <p:extLst>
      <p:ext uri="{BB962C8B-B14F-4D97-AF65-F5344CB8AC3E}">
        <p14:creationId xmlns:p14="http://schemas.microsoft.com/office/powerpoint/2010/main" val="22628556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5" name="Content Placeholder 2"/>
          <p:cNvSpPr>
            <a:spLocks noGrp="1"/>
          </p:cNvSpPr>
          <p:nvPr>
            <p:ph idx="1"/>
          </p:nvPr>
        </p:nvSpPr>
        <p:spPr>
          <a:xfrm>
            <a:off x="457200" y="1600200"/>
            <a:ext cx="8229600" cy="4525963"/>
          </a:xfrm>
        </p:spPr>
        <p:txBody>
          <a:bodyPr>
            <a:normAutofit fontScale="92500" lnSpcReduction="10000"/>
          </a:bodyPr>
          <a:lstStyle/>
          <a:p>
            <a:pPr marL="0" indent="0" algn="ctr">
              <a:buNone/>
            </a:pPr>
            <a:r>
              <a:rPr lang="en-GB" b="1" u="sng" dirty="0">
                <a:solidFill>
                  <a:srgbClr val="00B050"/>
                </a:solidFill>
              </a:rPr>
              <a:t>The importance of supporting your child</a:t>
            </a:r>
          </a:p>
          <a:p>
            <a:pPr marL="0" indent="0" algn="ctr">
              <a:buNone/>
            </a:pPr>
            <a:endParaRPr lang="en-GB" b="1" u="sng" dirty="0">
              <a:solidFill>
                <a:srgbClr val="00B050"/>
              </a:solidFill>
            </a:endParaRPr>
          </a:p>
          <a:p>
            <a:pPr marL="0" indent="0">
              <a:buNone/>
            </a:pPr>
            <a:r>
              <a:rPr lang="en-GB" b="1" u="sng" dirty="0">
                <a:solidFill>
                  <a:srgbClr val="00B050"/>
                </a:solidFill>
              </a:rPr>
              <a:t>Reading</a:t>
            </a:r>
          </a:p>
          <a:p>
            <a:r>
              <a:rPr lang="en-GB" dirty="0">
                <a:solidFill>
                  <a:srgbClr val="00B050"/>
                </a:solidFill>
              </a:rPr>
              <a:t>Children hand reading records in </a:t>
            </a:r>
            <a:r>
              <a:rPr lang="en-GB" b="1" dirty="0">
                <a:solidFill>
                  <a:srgbClr val="00B050"/>
                </a:solidFill>
              </a:rPr>
              <a:t>every Monday</a:t>
            </a:r>
            <a:r>
              <a:rPr lang="en-GB" dirty="0">
                <a:solidFill>
                  <a:srgbClr val="00B050"/>
                </a:solidFill>
              </a:rPr>
              <a:t>. In Y5 Children to </a:t>
            </a:r>
            <a:r>
              <a:rPr lang="en-GB" b="1" dirty="0">
                <a:solidFill>
                  <a:srgbClr val="00B050"/>
                </a:solidFill>
              </a:rPr>
              <a:t>comment 3x weekly </a:t>
            </a:r>
            <a:r>
              <a:rPr lang="en-GB" dirty="0">
                <a:solidFill>
                  <a:srgbClr val="00B050"/>
                </a:solidFill>
              </a:rPr>
              <a:t>and </a:t>
            </a:r>
            <a:r>
              <a:rPr lang="en-GB" b="1" dirty="0">
                <a:solidFill>
                  <a:srgbClr val="00B050"/>
                </a:solidFill>
              </a:rPr>
              <a:t>signed by parents once each week. </a:t>
            </a:r>
          </a:p>
          <a:p>
            <a:r>
              <a:rPr lang="en-GB" dirty="0">
                <a:solidFill>
                  <a:srgbClr val="00B050"/>
                </a:solidFill>
              </a:rPr>
              <a:t>Follow a Reading scheme.</a:t>
            </a:r>
          </a:p>
          <a:p>
            <a:r>
              <a:rPr lang="en-GB" dirty="0">
                <a:solidFill>
                  <a:srgbClr val="00B050"/>
                </a:solidFill>
              </a:rPr>
              <a:t>Benchmarking.</a:t>
            </a:r>
          </a:p>
          <a:p>
            <a:r>
              <a:rPr lang="en-GB" dirty="0">
                <a:solidFill>
                  <a:srgbClr val="00B050"/>
                </a:solidFill>
              </a:rPr>
              <a:t>Strategies (Clarify, Question, Predict, Summarise)</a:t>
            </a:r>
          </a:p>
          <a:p>
            <a:pPr marL="0" indent="0">
              <a:buNone/>
            </a:pPr>
            <a:endParaRPr lang="en-GB" dirty="0">
              <a:solidFill>
                <a:srgbClr val="00B050"/>
              </a:solidFill>
            </a:endParaRPr>
          </a:p>
        </p:txBody>
      </p:sp>
      <p:pic>
        <p:nvPicPr>
          <p:cNvPr id="2" name="Picture 1"/>
          <p:cNvPicPr>
            <a:picLocks noChangeAspect="1"/>
          </p:cNvPicPr>
          <p:nvPr/>
        </p:nvPicPr>
        <p:blipFill>
          <a:blip r:embed="rId3"/>
          <a:stretch>
            <a:fillRect/>
          </a:stretch>
        </p:blipFill>
        <p:spPr>
          <a:xfrm>
            <a:off x="179512" y="194970"/>
            <a:ext cx="1774090" cy="1176630"/>
          </a:xfrm>
          <a:prstGeom prst="rect">
            <a:avLst/>
          </a:prstGeom>
        </p:spPr>
      </p:pic>
    </p:spTree>
    <p:extLst>
      <p:ext uri="{BB962C8B-B14F-4D97-AF65-F5344CB8AC3E}">
        <p14:creationId xmlns:p14="http://schemas.microsoft.com/office/powerpoint/2010/main" val="13214899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384" y="1541602"/>
            <a:ext cx="8229600" cy="4525963"/>
          </a:xfrm>
        </p:spPr>
        <p:txBody>
          <a:bodyPr/>
          <a:lstStyle/>
          <a:p>
            <a:pPr marL="0" indent="0" algn="ctr">
              <a:buNone/>
            </a:pPr>
            <a:r>
              <a:rPr lang="en-GB" b="1" u="sng" dirty="0">
                <a:solidFill>
                  <a:srgbClr val="00B050"/>
                </a:solidFill>
              </a:rPr>
              <a:t>Curriculum &amp; Learning</a:t>
            </a:r>
          </a:p>
          <a:p>
            <a:pPr marL="0" indent="0">
              <a:buNone/>
            </a:pPr>
            <a:r>
              <a:rPr lang="en-GB" dirty="0">
                <a:solidFill>
                  <a:srgbClr val="00B050"/>
                </a:solidFill>
              </a:rPr>
              <a:t>Focus Novels this year: Please do not read ahead!</a:t>
            </a:r>
          </a:p>
          <a:p>
            <a:endParaRPr lang="en-GB" b="1" dirty="0">
              <a:solidFill>
                <a:srgbClr val="00B050"/>
              </a:solidFill>
            </a:endParaRPr>
          </a:p>
        </p:txBody>
      </p:sp>
      <p:sp>
        <p:nvSpPr>
          <p:cNvPr id="4" name="Title 1"/>
          <p:cNvSpPr txBox="1">
            <a:spLocks/>
          </p:cNvSpPr>
          <p:nvPr/>
        </p:nvSpPr>
        <p:spPr>
          <a:xfrm>
            <a:off x="755576" y="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a:solidFill>
                  <a:srgbClr val="00B050"/>
                </a:solidFill>
              </a:rPr>
              <a:t>Driven by high expectations; promoting excellence</a:t>
            </a:r>
            <a:endParaRPr lang="en-GB" sz="1800" dirty="0">
              <a:solidFill>
                <a:srgbClr val="00B050"/>
              </a:solidFill>
            </a:endParaRPr>
          </a:p>
        </p:txBody>
      </p:sp>
      <p:sp>
        <p:nvSpPr>
          <p:cNvPr id="5" name="Content Placeholder 2"/>
          <p:cNvSpPr txBox="1">
            <a:spLocks/>
          </p:cNvSpPr>
          <p:nvPr/>
        </p:nvSpPr>
        <p:spPr>
          <a:xfrm>
            <a:off x="457200" y="1600200"/>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endParaRPr lang="en-GB" dirty="0">
              <a:solidFill>
                <a:srgbClr val="00B050"/>
              </a:solidFill>
            </a:endParaRPr>
          </a:p>
        </p:txBody>
      </p:sp>
      <p:pic>
        <p:nvPicPr>
          <p:cNvPr id="2" name="Picture 1"/>
          <p:cNvPicPr>
            <a:picLocks noChangeAspect="1"/>
          </p:cNvPicPr>
          <p:nvPr/>
        </p:nvPicPr>
        <p:blipFill>
          <a:blip r:embed="rId3"/>
          <a:stretch>
            <a:fillRect/>
          </a:stretch>
        </p:blipFill>
        <p:spPr>
          <a:xfrm>
            <a:off x="251520" y="412598"/>
            <a:ext cx="1774090" cy="1176630"/>
          </a:xfrm>
          <a:prstGeom prst="rect">
            <a:avLst/>
          </a:prstGeom>
        </p:spPr>
      </p:pic>
      <p:pic>
        <p:nvPicPr>
          <p:cNvPr id="6" name="Picture 5">
            <a:extLst>
              <a:ext uri="{FF2B5EF4-FFF2-40B4-BE49-F238E27FC236}">
                <a16:creationId xmlns:a16="http://schemas.microsoft.com/office/drawing/2014/main" id="{8F76167C-C17F-4B09-BC45-C42D016D99DF}"/>
              </a:ext>
            </a:extLst>
          </p:cNvPr>
          <p:cNvPicPr>
            <a:picLocks noChangeAspect="1"/>
          </p:cNvPicPr>
          <p:nvPr/>
        </p:nvPicPr>
        <p:blipFill>
          <a:blip r:embed="rId4"/>
          <a:stretch>
            <a:fillRect/>
          </a:stretch>
        </p:blipFill>
        <p:spPr>
          <a:xfrm>
            <a:off x="470384" y="3705832"/>
            <a:ext cx="1912167" cy="2837409"/>
          </a:xfrm>
          <a:prstGeom prst="rect">
            <a:avLst/>
          </a:prstGeom>
        </p:spPr>
      </p:pic>
      <p:pic>
        <p:nvPicPr>
          <p:cNvPr id="7" name="Picture 6">
            <a:extLst>
              <a:ext uri="{FF2B5EF4-FFF2-40B4-BE49-F238E27FC236}">
                <a16:creationId xmlns:a16="http://schemas.microsoft.com/office/drawing/2014/main" id="{721FA97F-3B3B-44B3-8D7D-7896522518EA}"/>
              </a:ext>
            </a:extLst>
          </p:cNvPr>
          <p:cNvPicPr>
            <a:picLocks noChangeAspect="1"/>
          </p:cNvPicPr>
          <p:nvPr/>
        </p:nvPicPr>
        <p:blipFill>
          <a:blip r:embed="rId5"/>
          <a:stretch>
            <a:fillRect/>
          </a:stretch>
        </p:blipFill>
        <p:spPr>
          <a:xfrm>
            <a:off x="2699792" y="3734273"/>
            <a:ext cx="1674711" cy="2837409"/>
          </a:xfrm>
          <a:prstGeom prst="rect">
            <a:avLst/>
          </a:prstGeom>
        </p:spPr>
      </p:pic>
      <p:pic>
        <p:nvPicPr>
          <p:cNvPr id="8" name="Picture 7"/>
          <p:cNvPicPr>
            <a:picLocks noChangeAspect="1"/>
          </p:cNvPicPr>
          <p:nvPr/>
        </p:nvPicPr>
        <p:blipFill>
          <a:blip r:embed="rId6"/>
          <a:stretch>
            <a:fillRect/>
          </a:stretch>
        </p:blipFill>
        <p:spPr>
          <a:xfrm>
            <a:off x="4794110" y="3705832"/>
            <a:ext cx="1851013" cy="2837409"/>
          </a:xfrm>
          <a:prstGeom prst="rect">
            <a:avLst/>
          </a:prstGeom>
        </p:spPr>
      </p:pic>
      <p:pic>
        <p:nvPicPr>
          <p:cNvPr id="9" name="Picture 8"/>
          <p:cNvPicPr>
            <a:picLocks noChangeAspect="1"/>
          </p:cNvPicPr>
          <p:nvPr/>
        </p:nvPicPr>
        <p:blipFill>
          <a:blip r:embed="rId7"/>
          <a:stretch>
            <a:fillRect/>
          </a:stretch>
        </p:blipFill>
        <p:spPr>
          <a:xfrm>
            <a:off x="7064730" y="3739952"/>
            <a:ext cx="1821167" cy="2769171"/>
          </a:xfrm>
          <a:prstGeom prst="rect">
            <a:avLst/>
          </a:prstGeom>
        </p:spPr>
      </p:pic>
    </p:spTree>
    <p:extLst>
      <p:ext uri="{BB962C8B-B14F-4D97-AF65-F5344CB8AC3E}">
        <p14:creationId xmlns:p14="http://schemas.microsoft.com/office/powerpoint/2010/main" val="29574632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27992"/>
            <a:ext cx="8229600" cy="1143000"/>
          </a:xfrm>
        </p:spPr>
        <p:txBody>
          <a:bodyPr>
            <a:noAutofit/>
          </a:bodyPr>
          <a:lstStyle/>
          <a:p>
            <a:r>
              <a:rPr lang="en-GB" sz="1800" dirty="0">
                <a:solidFill>
                  <a:srgbClr val="00B050"/>
                </a:solidFill>
              </a:rPr>
              <a:t>Driven by high expectations; promoting excellence</a:t>
            </a:r>
          </a:p>
        </p:txBody>
      </p:sp>
      <p:sp>
        <p:nvSpPr>
          <p:cNvPr id="5" name="Content Placeholder 2"/>
          <p:cNvSpPr>
            <a:spLocks noGrp="1"/>
          </p:cNvSpPr>
          <p:nvPr>
            <p:ph idx="1"/>
          </p:nvPr>
        </p:nvSpPr>
        <p:spPr>
          <a:xfrm>
            <a:off x="457200" y="1600200"/>
            <a:ext cx="8229600" cy="4525963"/>
          </a:xfrm>
        </p:spPr>
        <p:txBody>
          <a:bodyPr vert="horz" lIns="91440" tIns="45720" rIns="91440" bIns="45720" rtlCol="0" anchor="t">
            <a:normAutofit/>
          </a:bodyPr>
          <a:lstStyle/>
          <a:p>
            <a:pPr marL="0" indent="0" algn="ctr">
              <a:buNone/>
            </a:pPr>
            <a:r>
              <a:rPr lang="en-GB" b="1" u="sng" dirty="0">
                <a:solidFill>
                  <a:srgbClr val="00B050"/>
                </a:solidFill>
              </a:rPr>
              <a:t>Ufton Court Residential 17th-19</a:t>
            </a:r>
            <a:r>
              <a:rPr lang="en-GB" b="1" u="sng" baseline="30000" dirty="0">
                <a:solidFill>
                  <a:srgbClr val="00B050"/>
                </a:solidFill>
              </a:rPr>
              <a:t>th</a:t>
            </a:r>
            <a:r>
              <a:rPr lang="en-GB" b="1" u="sng" dirty="0">
                <a:solidFill>
                  <a:srgbClr val="00B050"/>
                </a:solidFill>
              </a:rPr>
              <a:t> May 2027</a:t>
            </a:r>
          </a:p>
        </p:txBody>
      </p:sp>
      <p:pic>
        <p:nvPicPr>
          <p:cNvPr id="2" name="Picture 1"/>
          <p:cNvPicPr>
            <a:picLocks noChangeAspect="1"/>
          </p:cNvPicPr>
          <p:nvPr/>
        </p:nvPicPr>
        <p:blipFill>
          <a:blip r:embed="rId3"/>
          <a:stretch>
            <a:fillRect/>
          </a:stretch>
        </p:blipFill>
        <p:spPr>
          <a:xfrm>
            <a:off x="179512" y="194970"/>
            <a:ext cx="1774090" cy="1176630"/>
          </a:xfrm>
          <a:prstGeom prst="rect">
            <a:avLst/>
          </a:prstGeom>
        </p:spPr>
      </p:pic>
      <p:pic>
        <p:nvPicPr>
          <p:cNvPr id="3" name="Picture 2"/>
          <p:cNvPicPr>
            <a:picLocks noChangeAspect="1"/>
          </p:cNvPicPr>
          <p:nvPr/>
        </p:nvPicPr>
        <p:blipFill>
          <a:blip r:embed="rId4"/>
          <a:stretch>
            <a:fillRect/>
          </a:stretch>
        </p:blipFill>
        <p:spPr>
          <a:xfrm>
            <a:off x="4283968" y="4715055"/>
            <a:ext cx="4576129" cy="1883116"/>
          </a:xfrm>
          <a:prstGeom prst="rect">
            <a:avLst/>
          </a:prstGeom>
        </p:spPr>
      </p:pic>
      <p:pic>
        <p:nvPicPr>
          <p:cNvPr id="6" name="Picture 5"/>
          <p:cNvPicPr>
            <a:picLocks noChangeAspect="1"/>
          </p:cNvPicPr>
          <p:nvPr/>
        </p:nvPicPr>
        <p:blipFill>
          <a:blip r:embed="rId5"/>
          <a:stretch>
            <a:fillRect/>
          </a:stretch>
        </p:blipFill>
        <p:spPr>
          <a:xfrm>
            <a:off x="1066557" y="4840729"/>
            <a:ext cx="2324301" cy="1577477"/>
          </a:xfrm>
          <a:prstGeom prst="rect">
            <a:avLst/>
          </a:prstGeom>
        </p:spPr>
      </p:pic>
      <p:pic>
        <p:nvPicPr>
          <p:cNvPr id="7" name="Picture 6"/>
          <p:cNvPicPr>
            <a:picLocks noChangeAspect="1"/>
          </p:cNvPicPr>
          <p:nvPr/>
        </p:nvPicPr>
        <p:blipFill>
          <a:blip r:embed="rId6"/>
          <a:stretch>
            <a:fillRect/>
          </a:stretch>
        </p:blipFill>
        <p:spPr>
          <a:xfrm>
            <a:off x="4788024" y="2251525"/>
            <a:ext cx="3308387" cy="2280186"/>
          </a:xfrm>
          <a:prstGeom prst="rect">
            <a:avLst/>
          </a:prstGeom>
        </p:spPr>
      </p:pic>
      <p:pic>
        <p:nvPicPr>
          <p:cNvPr id="8" name="Picture 7"/>
          <p:cNvPicPr>
            <a:picLocks noChangeAspect="1"/>
          </p:cNvPicPr>
          <p:nvPr/>
        </p:nvPicPr>
        <p:blipFill>
          <a:blip r:embed="rId7"/>
          <a:stretch>
            <a:fillRect/>
          </a:stretch>
        </p:blipFill>
        <p:spPr>
          <a:xfrm>
            <a:off x="971600" y="2304880"/>
            <a:ext cx="2921604" cy="2095078"/>
          </a:xfrm>
          <a:prstGeom prst="rect">
            <a:avLst/>
          </a:prstGeom>
        </p:spPr>
      </p:pic>
    </p:spTree>
    <p:extLst>
      <p:ext uri="{BB962C8B-B14F-4D97-AF65-F5344CB8AC3E}">
        <p14:creationId xmlns:p14="http://schemas.microsoft.com/office/powerpoint/2010/main" val="20547655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5" name="Content Placeholder 2"/>
          <p:cNvSpPr>
            <a:spLocks noGrp="1"/>
          </p:cNvSpPr>
          <p:nvPr>
            <p:ph idx="1"/>
          </p:nvPr>
        </p:nvSpPr>
        <p:spPr>
          <a:xfrm>
            <a:off x="467544" y="1772816"/>
            <a:ext cx="8229600" cy="4525963"/>
          </a:xfrm>
        </p:spPr>
        <p:txBody>
          <a:bodyPr vert="horz" lIns="91440" tIns="45720" rIns="91440" bIns="45720" rtlCol="0" anchor="t">
            <a:normAutofit fontScale="85000" lnSpcReduction="20000"/>
          </a:bodyPr>
          <a:lstStyle/>
          <a:p>
            <a:pPr marL="0" indent="0" algn="ctr">
              <a:buNone/>
            </a:pPr>
            <a:r>
              <a:rPr lang="en-GB" b="1" u="sng" dirty="0">
                <a:solidFill>
                  <a:srgbClr val="00B050"/>
                </a:solidFill>
              </a:rPr>
              <a:t>Events throughout the Year </a:t>
            </a:r>
          </a:p>
          <a:p>
            <a:r>
              <a:rPr lang="en-GB" dirty="0">
                <a:solidFill>
                  <a:srgbClr val="00B050"/>
                </a:solidFill>
              </a:rPr>
              <a:t>Parents Evening w/c 5</a:t>
            </a:r>
            <a:r>
              <a:rPr lang="en-GB" b="1" baseline="30000" dirty="0">
                <a:solidFill>
                  <a:srgbClr val="00B050"/>
                </a:solidFill>
              </a:rPr>
              <a:t>th</a:t>
            </a:r>
            <a:r>
              <a:rPr lang="en-GB" b="1" dirty="0">
                <a:solidFill>
                  <a:srgbClr val="00B050"/>
                </a:solidFill>
              </a:rPr>
              <a:t> October</a:t>
            </a:r>
          </a:p>
          <a:p>
            <a:r>
              <a:rPr lang="en-GB" dirty="0">
                <a:solidFill>
                  <a:srgbClr val="00B050"/>
                </a:solidFill>
              </a:rPr>
              <a:t>Egyptian day! </a:t>
            </a:r>
          </a:p>
          <a:p>
            <a:r>
              <a:rPr lang="en-GB" dirty="0">
                <a:solidFill>
                  <a:srgbClr val="00B050"/>
                </a:solidFill>
              </a:rPr>
              <a:t>Class Assembly</a:t>
            </a:r>
          </a:p>
          <a:p>
            <a:r>
              <a:rPr lang="en-GB" dirty="0">
                <a:solidFill>
                  <a:srgbClr val="00B050"/>
                </a:solidFill>
              </a:rPr>
              <a:t>Class Trip- Ufton Court residential in May</a:t>
            </a:r>
            <a:endParaRPr lang="en-GB" dirty="0">
              <a:solidFill>
                <a:srgbClr val="00B050"/>
              </a:solidFill>
              <a:ea typeface="Calibri"/>
              <a:cs typeface="Calibri"/>
            </a:endParaRPr>
          </a:p>
          <a:p>
            <a:r>
              <a:rPr lang="en-GB" dirty="0">
                <a:solidFill>
                  <a:srgbClr val="00B050"/>
                </a:solidFill>
              </a:rPr>
              <a:t>ECO days</a:t>
            </a:r>
          </a:p>
          <a:p>
            <a:r>
              <a:rPr lang="en-GB" dirty="0">
                <a:solidFill>
                  <a:srgbClr val="00B050"/>
                </a:solidFill>
              </a:rPr>
              <a:t>Tray Days</a:t>
            </a:r>
          </a:p>
          <a:p>
            <a:r>
              <a:rPr lang="en-GB" dirty="0">
                <a:solidFill>
                  <a:srgbClr val="00B050"/>
                </a:solidFill>
              </a:rPr>
              <a:t>Church services </a:t>
            </a:r>
          </a:p>
          <a:p>
            <a:r>
              <a:rPr lang="en-GB" dirty="0">
                <a:solidFill>
                  <a:srgbClr val="00B050"/>
                </a:solidFill>
              </a:rPr>
              <a:t>Sporting events</a:t>
            </a:r>
          </a:p>
          <a:p>
            <a:pPr lvl="0"/>
            <a:r>
              <a:rPr lang="en-GB" dirty="0">
                <a:solidFill>
                  <a:srgbClr val="00B050"/>
                </a:solidFill>
              </a:rPr>
              <a:t>PTA event- check Newsletter</a:t>
            </a:r>
          </a:p>
          <a:p>
            <a:pPr marL="0" indent="0">
              <a:buNone/>
            </a:pPr>
            <a:endParaRPr lang="en-GB" dirty="0">
              <a:solidFill>
                <a:srgbClr val="00B050"/>
              </a:solidFill>
            </a:endParaRPr>
          </a:p>
        </p:txBody>
      </p:sp>
      <p:pic>
        <p:nvPicPr>
          <p:cNvPr id="2" name="Picture 1"/>
          <p:cNvPicPr>
            <a:picLocks noChangeAspect="1"/>
          </p:cNvPicPr>
          <p:nvPr/>
        </p:nvPicPr>
        <p:blipFill>
          <a:blip r:embed="rId3"/>
          <a:stretch>
            <a:fillRect/>
          </a:stretch>
        </p:blipFill>
        <p:spPr>
          <a:xfrm>
            <a:off x="107504" y="423570"/>
            <a:ext cx="1774090" cy="1176630"/>
          </a:xfrm>
          <a:prstGeom prst="rect">
            <a:avLst/>
          </a:prstGeom>
        </p:spPr>
      </p:pic>
    </p:spTree>
    <p:extLst>
      <p:ext uri="{BB962C8B-B14F-4D97-AF65-F5344CB8AC3E}">
        <p14:creationId xmlns:p14="http://schemas.microsoft.com/office/powerpoint/2010/main" val="1861067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1412776"/>
            <a:ext cx="8229600" cy="1440160"/>
          </a:xfrm>
        </p:spPr>
        <p:txBody>
          <a:bodyPr>
            <a:normAutofit/>
          </a:bodyPr>
          <a:lstStyle/>
          <a:p>
            <a:pPr marL="0" indent="0" algn="ctr">
              <a:buNone/>
            </a:pPr>
            <a:r>
              <a:rPr lang="en-GB" sz="4400" dirty="0">
                <a:solidFill>
                  <a:srgbClr val="00B050"/>
                </a:solidFill>
              </a:rPr>
              <a:t>Thank you for your support.</a:t>
            </a:r>
          </a:p>
        </p:txBody>
      </p:sp>
      <p:sp>
        <p:nvSpPr>
          <p:cNvPr id="4" name="Title 1"/>
          <p:cNvSpPr txBox="1">
            <a:spLocks/>
          </p:cNvSpPr>
          <p:nvPr/>
        </p:nvSpPr>
        <p:spPr>
          <a:xfrm>
            <a:off x="749679" y="53752"/>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a:solidFill>
                  <a:srgbClr val="00B050"/>
                </a:solidFill>
              </a:rPr>
              <a:t>Driven by high expectations; promoting excellence</a:t>
            </a:r>
          </a:p>
        </p:txBody>
      </p:sp>
      <p:pic>
        <p:nvPicPr>
          <p:cNvPr id="7" name="Picture 6"/>
          <p:cNvPicPr>
            <a:picLocks noChangeAspect="1"/>
          </p:cNvPicPr>
          <p:nvPr/>
        </p:nvPicPr>
        <p:blipFill>
          <a:blip r:embed="rId3"/>
          <a:stretch>
            <a:fillRect/>
          </a:stretch>
        </p:blipFill>
        <p:spPr>
          <a:xfrm>
            <a:off x="107504" y="423570"/>
            <a:ext cx="1774090" cy="1176630"/>
          </a:xfrm>
          <a:prstGeom prst="rect">
            <a:avLst/>
          </a:prstGeom>
        </p:spPr>
      </p:pic>
      <p:pic>
        <p:nvPicPr>
          <p:cNvPr id="2" name="Picture 1">
            <a:extLst>
              <a:ext uri="{FF2B5EF4-FFF2-40B4-BE49-F238E27FC236}">
                <a16:creationId xmlns:a16="http://schemas.microsoft.com/office/drawing/2014/main" id="{2B0A38F5-A587-47FC-8AC7-65DECE123984}"/>
              </a:ext>
            </a:extLst>
          </p:cNvPr>
          <p:cNvPicPr>
            <a:picLocks noChangeAspect="1"/>
          </p:cNvPicPr>
          <p:nvPr/>
        </p:nvPicPr>
        <p:blipFill>
          <a:blip r:embed="rId4"/>
          <a:stretch>
            <a:fillRect/>
          </a:stretch>
        </p:blipFill>
        <p:spPr>
          <a:xfrm>
            <a:off x="2771800" y="2420888"/>
            <a:ext cx="3412168" cy="3412168"/>
          </a:xfrm>
          <a:prstGeom prst="rect">
            <a:avLst/>
          </a:prstGeom>
        </p:spPr>
      </p:pic>
    </p:spTree>
    <p:extLst>
      <p:ext uri="{BB962C8B-B14F-4D97-AF65-F5344CB8AC3E}">
        <p14:creationId xmlns:p14="http://schemas.microsoft.com/office/powerpoint/2010/main" val="26501274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BAE33DB58678C4A99026D69D51A080C" ma:contentTypeVersion="13" ma:contentTypeDescription="Create a new document." ma:contentTypeScope="" ma:versionID="273c622a576034186e2761d51bbbe479">
  <xsd:schema xmlns:xsd="http://www.w3.org/2001/XMLSchema" xmlns:xs="http://www.w3.org/2001/XMLSchema" xmlns:p="http://schemas.microsoft.com/office/2006/metadata/properties" xmlns:ns2="81c0e826-3941-444b-8122-d111902dca50" xmlns:ns3="3bc2d69b-8bac-4b4c-bb4a-1e5a652b5d1e" targetNamespace="http://schemas.microsoft.com/office/2006/metadata/properties" ma:root="true" ma:fieldsID="38a0972df48bf9cc5339b6112e3074d6" ns2:_="" ns3:_="">
    <xsd:import namespace="81c0e826-3941-444b-8122-d111902dca50"/>
    <xsd:import namespace="3bc2d69b-8bac-4b4c-bb4a-1e5a652b5d1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BillingMetadata"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1c0e826-3941-444b-8122-d111902dca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BillingMetadata" ma:index="11" nillable="true" ma:displayName="MediaServiceBillingMetadata" ma:hidden="true" ma:internalName="MediaServiceBillingMetadata" ma:readOnly="true">
      <xsd:simpleType>
        <xsd:restriction base="dms:Note"/>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62dfe233-32de-43eb-95c2-14e5d777323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bc2d69b-8bac-4b4c-bb4a-1e5a652b5d1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e602375-e51d-498a-a653-4b79c27c9165}" ma:internalName="TaxCatchAll" ma:showField="CatchAllData" ma:web="3bc2d69b-8bac-4b4c-bb4a-1e5a652b5d1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1c0e826-3941-444b-8122-d111902dca50">
      <Terms xmlns="http://schemas.microsoft.com/office/infopath/2007/PartnerControls"/>
    </lcf76f155ced4ddcb4097134ff3c332f>
    <TaxCatchAll xmlns="3bc2d69b-8bac-4b4c-bb4a-1e5a652b5d1e" xsi:nil="true"/>
  </documentManagement>
</p:properties>
</file>

<file path=customXml/itemProps1.xml><?xml version="1.0" encoding="utf-8"?>
<ds:datastoreItem xmlns:ds="http://schemas.openxmlformats.org/officeDocument/2006/customXml" ds:itemID="{72B15077-B71E-4F23-BE0C-F04FB029BB9A}">
  <ds:schemaRefs>
    <ds:schemaRef ds:uri="http://schemas.microsoft.com/sharepoint/v3/contenttype/forms"/>
  </ds:schemaRefs>
</ds:datastoreItem>
</file>

<file path=customXml/itemProps2.xml><?xml version="1.0" encoding="utf-8"?>
<ds:datastoreItem xmlns:ds="http://schemas.openxmlformats.org/officeDocument/2006/customXml" ds:itemID="{B806C06F-5B6A-4402-81F0-78EBEAF81A8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1c0e826-3941-444b-8122-d111902dca50"/>
    <ds:schemaRef ds:uri="3bc2d69b-8bac-4b4c-bb4a-1e5a652b5d1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CD08893-A49B-4C6F-A760-47649D3A7575}">
  <ds:schemaRefs>
    <ds:schemaRef ds:uri="http://schemas.microsoft.com/office/2006/metadata/properties"/>
    <ds:schemaRef ds:uri="http://schemas.microsoft.com/office/infopath/2007/PartnerControls"/>
    <ds:schemaRef ds:uri="81c0e826-3941-444b-8122-d111902dca50"/>
    <ds:schemaRef ds:uri="3bc2d69b-8bac-4b4c-bb4a-1e5a652b5d1e"/>
  </ds:schemaRefs>
</ds:datastoreItem>
</file>

<file path=docProps/app.xml><?xml version="1.0" encoding="utf-8"?>
<Properties xmlns="http://schemas.openxmlformats.org/officeDocument/2006/extended-properties" xmlns:vt="http://schemas.openxmlformats.org/officeDocument/2006/docPropsVTypes">
  <TotalTime>2289</TotalTime>
  <Words>803</Words>
  <Application>Microsoft Office PowerPoint</Application>
  <PresentationFormat>On-screen Show (4:3)</PresentationFormat>
  <Paragraphs>90</Paragraphs>
  <Slides>13</Slides>
  <Notes>12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 Crowthorne Church of England Primary School</vt:lpstr>
      <vt:lpstr>Driven by high expectations; promoting excellence</vt:lpstr>
      <vt:lpstr>Driven by high expectations; promoting excellence</vt:lpstr>
      <vt:lpstr>Driven by high expectations; promoting excellence</vt:lpstr>
      <vt:lpstr>PowerPoint Presentation</vt:lpstr>
      <vt:lpstr>PowerPoint Presentation</vt:lpstr>
      <vt:lpstr>Driven by high expectations; promoting excellence</vt:lpstr>
      <vt:lpstr>Driven by high expectations; promoting excellence</vt:lpstr>
      <vt:lpstr>Driven by high expectations; promoting excellence</vt:lpstr>
      <vt:lpstr>PowerPoint Presentation</vt:lpstr>
      <vt:lpstr>Driven by high expectations; promoting excellence</vt:lpstr>
      <vt:lpstr>Driven by high expectations; promoting excellence</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Crowthorne Church of England Primary School</dc:title>
  <dc:creator>Mr Henderson</dc:creator>
  <cp:lastModifiedBy>Liz Cook</cp:lastModifiedBy>
  <cp:revision>153</cp:revision>
  <cp:lastPrinted>2018-09-11T14:44:12Z</cp:lastPrinted>
  <dcterms:created xsi:type="dcterms:W3CDTF">2015-09-01T13:04:09Z</dcterms:created>
  <dcterms:modified xsi:type="dcterms:W3CDTF">2026-09-06T13:19:25Z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0x0101001BAE33DB58678C4A99026D69D51A080C</vt:lpwstr>
  </property>
  <property fmtid="{D5CDD505-2E9C-101B-9397-08002B2CF9AE}" pid="3" name="Order">
    <vt:r8>2409000</vt:r8>
  </property>
  <property fmtid="{D5CDD505-2E9C-101B-9397-08002B2CF9AE}" pid="4" name="MediaServiceImageTags">
    <vt:lpwstr/>
  </property>
</Properties>
</file>