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omments/comment1.xml" ContentType="application/vnd.openxmlformats-officedocument.presentationml.comments+xml"/>
  <Override PartName="/ppt/notesSlides/notesSlide3.xml" ContentType="application/vnd.openxmlformats-officedocument.presentationml.notesSlide+xml"/>
  <Override PartName="/ppt/comments/comment2.xml" ContentType="application/vnd.openxmlformats-officedocument.presentationml.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handoutMasterIdLst>
    <p:handoutMasterId r:id="rId13"/>
  </p:handoutMasterIdLst>
  <p:sldIdLst>
    <p:sldId id="256" r:id="rId2"/>
    <p:sldId id="280" r:id="rId3"/>
    <p:sldId id="257" r:id="rId4"/>
    <p:sldId id="277" r:id="rId5"/>
    <p:sldId id="258" r:id="rId6"/>
    <p:sldId id="273" r:id="rId7"/>
    <p:sldId id="260" r:id="rId8"/>
    <p:sldId id="278" r:id="rId9"/>
    <p:sldId id="259" r:id="rId10"/>
    <p:sldId id="271" r:id="rId1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 Hawley" initials="BH" lastIdx="1" clrIdx="0">
    <p:extLst>
      <p:ext uri="{19B8F6BF-5375-455C-9EA6-DF929625EA0E}">
        <p15:presenceInfo xmlns:p15="http://schemas.microsoft.com/office/powerpoint/2012/main" userId="S-1-5-21-4061538773-1867893802-1218625991-121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99" autoAdjust="0"/>
    <p:restoredTop sz="78875"/>
  </p:normalViewPr>
  <p:slideViewPr>
    <p:cSldViewPr>
      <p:cViewPr varScale="1">
        <p:scale>
          <a:sx n="65" d="100"/>
          <a:sy n="65" d="100"/>
        </p:scale>
        <p:origin x="1790" y="48"/>
      </p:cViewPr>
      <p:guideLst>
        <p:guide orient="horz" pos="2160"/>
        <p:guide pos="2880"/>
      </p:guideLst>
    </p:cSldViewPr>
  </p:slideViewPr>
  <p:notesTextViewPr>
    <p:cViewPr>
      <p:scale>
        <a:sx n="1" d="1"/>
        <a:sy n="1" d="1"/>
      </p:scale>
      <p:origin x="0" y="0"/>
    </p:cViewPr>
  </p:notesTextViewPr>
  <p:notesViewPr>
    <p:cSldViewPr>
      <p:cViewPr varScale="1">
        <p:scale>
          <a:sx n="48" d="100"/>
          <a:sy n="48" d="100"/>
        </p:scale>
        <p:origin x="-918" y="-108"/>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9-07T16:18:43.249" idx="1">
    <p:pos x="10" y="10"/>
    <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2-09-07T16:18:43.249" idx="1">
    <p:pos x="10" y="10"/>
    <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A47D4CD3-F35D-42AC-8434-1941B54439CA}" type="datetimeFigureOut">
              <a:rPr lang="en-GB" smtClean="0"/>
              <a:t>14/09/2026</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587B3D0B-78BB-46C6-B0E6-DCB561AD4A59}" type="slidenum">
              <a:rPr lang="en-GB" smtClean="0"/>
              <a:t>‹#›</a:t>
            </a:fld>
            <a:endParaRPr lang="en-GB"/>
          </a:p>
        </p:txBody>
      </p:sp>
    </p:spTree>
    <p:extLst>
      <p:ext uri="{BB962C8B-B14F-4D97-AF65-F5344CB8AC3E}">
        <p14:creationId xmlns:p14="http://schemas.microsoft.com/office/powerpoint/2010/main" val="2833869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ADB8C522-A22D-419B-8AFD-648C963005F1}" type="datetimeFigureOut">
              <a:rPr lang="en-GB" smtClean="0"/>
              <a:t>14/09/2026</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8765528-BC4A-49A1-9D46-FCF33C1DCC17}" type="slidenum">
              <a:rPr lang="en-GB" smtClean="0"/>
              <a:t>‹#›</a:t>
            </a:fld>
            <a:endParaRPr lang="en-GB"/>
          </a:p>
        </p:txBody>
      </p:sp>
    </p:spTree>
    <p:extLst>
      <p:ext uri="{BB962C8B-B14F-4D97-AF65-F5344CB8AC3E}">
        <p14:creationId xmlns:p14="http://schemas.microsoft.com/office/powerpoint/2010/main" val="34342412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t>I would like to welcome you all to the Year 4 Parent Information Session 2026.</a:t>
            </a:r>
          </a:p>
          <a:p>
            <a:pPr eaLnBrk="1" hangingPunct="1"/>
            <a:endParaRPr lang="en-GB" altLang="en-US" dirty="0"/>
          </a:p>
          <a:p>
            <a:pPr eaLnBrk="1" hangingPunct="1"/>
            <a:r>
              <a:rPr lang="en-GB" altLang="en-US" dirty="0"/>
              <a:t>It has been great getting to know your children better over the last week and they are settling into Year 4 really well.</a:t>
            </a:r>
          </a:p>
          <a:p>
            <a:pPr eaLnBrk="1" hangingPunct="1"/>
            <a:endParaRPr lang="en-GB" altLang="en-US" dirty="0"/>
          </a:p>
          <a:p>
            <a:pPr eaLnBrk="1" hangingPunct="1"/>
            <a:r>
              <a:rPr lang="en-GB" altLang="en-US" dirty="0"/>
              <a:t>In this time, we will talk through some Year 4 general information and expectations, as well as some key information you will need.</a:t>
            </a:r>
          </a:p>
          <a:p>
            <a:pPr eaLnBrk="1" hangingPunct="1"/>
            <a:endParaRPr lang="en-GB" altLang="en-US" dirty="0"/>
          </a:p>
        </p:txBody>
      </p:sp>
      <p:sp>
        <p:nvSpPr>
          <p:cNvPr id="4" name="Slide Number Placeholder 3"/>
          <p:cNvSpPr>
            <a:spLocks noGrp="1"/>
          </p:cNvSpPr>
          <p:nvPr>
            <p:ph type="sldNum" sz="quarter" idx="10"/>
          </p:nvPr>
        </p:nvSpPr>
        <p:spPr/>
        <p:txBody>
          <a:bodyPr/>
          <a:lstStyle/>
          <a:p>
            <a:fld id="{08765528-BC4A-49A1-9D46-FCF33C1DCC17}" type="slidenum">
              <a:rPr lang="en-GB" smtClean="0"/>
              <a:t>1</a:t>
            </a:fld>
            <a:endParaRPr lang="en-GB"/>
          </a:p>
        </p:txBody>
      </p:sp>
    </p:spTree>
    <p:extLst>
      <p:ext uri="{BB962C8B-B14F-4D97-AF65-F5344CB8AC3E}">
        <p14:creationId xmlns:p14="http://schemas.microsoft.com/office/powerpoint/2010/main" val="10771463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To properly introduce myself, my name is Miss Price, and I will be your child’s class teacher. </a:t>
            </a:r>
          </a:p>
          <a:p>
            <a:pPr marL="0" indent="0">
              <a:buFont typeface="Arial" panose="020B0604020202020204" pitchFamily="34" charset="0"/>
              <a:buNone/>
            </a:pPr>
            <a:endParaRPr lang="en-GB" dirty="0"/>
          </a:p>
          <a:p>
            <a:r>
              <a:rPr lang="en-GB" dirty="0"/>
              <a:t>So a little bit about me- Having always had a passion for teaching and working with children, I followed this and graduated from the University of Winchester with a First Class Honours in a Primary Education degree with a qualified teacher status.  This is now my third year at Crowthorne CofE.</a:t>
            </a:r>
            <a:endParaRPr lang="en-GB" dirty="0">
              <a:ea typeface="Calibri"/>
              <a:cs typeface="Calibri"/>
            </a:endParaRPr>
          </a:p>
          <a:p>
            <a:pPr marL="0" indent="0">
              <a:buFont typeface="Arial" panose="020B0604020202020204" pitchFamily="34" charset="0"/>
              <a:buNone/>
            </a:pPr>
            <a:endParaRPr lang="en-GB" dirty="0"/>
          </a:p>
          <a:p>
            <a:r>
              <a:rPr lang="en-GB" dirty="0"/>
              <a:t>Mrs</a:t>
            </a:r>
            <a:r>
              <a:rPr lang="en-GB" baseline="0" dirty="0"/>
              <a:t> Abdi</a:t>
            </a:r>
            <a:r>
              <a:rPr lang="en-GB" dirty="0"/>
              <a:t> will be the class teaching assistant. She works Monday to Thursday.</a:t>
            </a:r>
            <a:endParaRPr lang="en-GB" dirty="0">
              <a:ea typeface="Calibri"/>
              <a:cs typeface="Calibri"/>
            </a:endParaRP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2</a:t>
            </a:fld>
            <a:endParaRPr lang="en-GB"/>
          </a:p>
        </p:txBody>
      </p:sp>
    </p:spTree>
    <p:extLst>
      <p:ext uri="{BB962C8B-B14F-4D97-AF65-F5344CB8AC3E}">
        <p14:creationId xmlns:p14="http://schemas.microsoft.com/office/powerpoint/2010/main" val="956823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Firstly, we will go through some general information.</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Communication with the school-  Please do email early in the day if there is a change of adult for pick-up.</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Communication with the teacher- You can request a meeting with me face to face or an email via the office. Please try to catch me after school at pickup rather than drop off. Please email the office if it is urgent.</a:t>
            </a:r>
          </a:p>
          <a:p>
            <a:pPr marL="0" indent="0">
              <a:buFont typeface="Arial" panose="020B0604020202020204" pitchFamily="34" charset="0"/>
              <a:buNone/>
            </a:pPr>
            <a:endParaRPr lang="en-GB" dirty="0"/>
          </a:p>
          <a:p>
            <a:r>
              <a:rPr lang="en-GB" dirty="0"/>
              <a:t>Attendance- </a:t>
            </a:r>
            <a:r>
              <a:rPr lang="en-GB" dirty="0">
                <a:effectLst/>
                <a:latin typeface="Helvetica" pitchFamily="2" charset="0"/>
              </a:rPr>
              <a:t>Children can come in through the side door and we will open the door at 8:40- we do ask that the children wait sensibly and quietly. </a:t>
            </a:r>
          </a:p>
          <a:p>
            <a:r>
              <a:rPr lang="en-GB" dirty="0">
                <a:effectLst/>
                <a:latin typeface="Helvetica" pitchFamily="2" charset="0"/>
              </a:rPr>
              <a:t>Some children may start cycling or scooting to school but just a reminder there should be no cycling or scooting in the playground. </a:t>
            </a:r>
          </a:p>
          <a:p>
            <a:r>
              <a:rPr lang="en-GB" dirty="0">
                <a:effectLst/>
                <a:latin typeface="Helvetica" pitchFamily="2" charset="0"/>
              </a:rPr>
              <a:t>If you are running late and your child arrives at school after 8:45, your child will need to come in via the office.</a:t>
            </a:r>
          </a:p>
          <a:p>
            <a:r>
              <a:rPr lang="en-GB" dirty="0">
                <a:effectLst/>
                <a:latin typeface="Helvetica" pitchFamily="2" charset="0"/>
              </a:rPr>
              <a:t>Please phone before 9:00am to inform us of any absences. </a:t>
            </a:r>
          </a:p>
          <a:p>
            <a:pPr marL="0" indent="0">
              <a:buFont typeface="Arial" panose="020B0604020202020204" pitchFamily="34" charset="0"/>
              <a:buNone/>
            </a:pPr>
            <a:endParaRPr lang="en-GB" dirty="0"/>
          </a:p>
          <a:p>
            <a:pPr marL="0" indent="0">
              <a:buFont typeface="Arial" panose="020B0604020202020204" pitchFamily="34" charset="0"/>
              <a:buNone/>
            </a:pPr>
            <a:endParaRPr lang="en-GB" dirty="0"/>
          </a:p>
          <a:p>
            <a:pPr marL="0" indent="0">
              <a:buFont typeface="Arial" panose="020B0604020202020204" pitchFamily="34" charset="0"/>
              <a:buNone/>
            </a:pPr>
            <a:r>
              <a:rPr lang="en-GB" dirty="0"/>
              <a:t>PE days- Year 4 PE days are Tuesday and Thursday. No jewellery should be worn- earrings should either be taken out or taped up. Children will store their PE kit in their locker located in the classroom, which can be jogging bottoms and a sweatshirt for colder weather. The children will need proper trainers for outdoor PE rather than plimsolls.</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Uniform- At Crowthorne, we believe that uniform looks tidy, is practical, contributes to a feeling of belonging and helps to encourage a special pride in the children. A full description and listing of the uniform can be found on the school website under home, parents then uniform.</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3</a:t>
            </a:fld>
            <a:endParaRPr lang="en-GB"/>
          </a:p>
        </p:txBody>
      </p:sp>
    </p:spTree>
    <p:extLst>
      <p:ext uri="{BB962C8B-B14F-4D97-AF65-F5344CB8AC3E}">
        <p14:creationId xmlns:p14="http://schemas.microsoft.com/office/powerpoint/2010/main" val="30006425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a class, we have made a class charter that has been signed by everyone as a promise to follow the school and classroom rules.</a:t>
            </a:r>
          </a:p>
          <a:p>
            <a:endParaRPr lang="en-GB" dirty="0"/>
          </a:p>
          <a:p>
            <a:r>
              <a:rPr lang="en-GB" dirty="0"/>
              <a:t>Children will be rewarded for high work standards, effort and behaviour through aspects such as house points, good citizen awards, star of the week and class smileys. We also use an adapted traffic light system for behaviour throughout the school. Each child starts the day on green. With exceptional role model behaviour and for going above and beyond, children can move to silver and finally to gold, where they will get a Crowthorne CofE gold award sticker. However, if a child on green is given a warning and they continue to make the wrong choices, the child's name will be removed from green. If your child completes an outstanding piece of work, displays characteristics of an effective learner or puts in extra special effort, they will receive a headteacher's visit. We don’t want children to sit back, but expect a good and positive attitude to learning. </a:t>
            </a:r>
            <a:endParaRPr lang="en-GB" dirty="0">
              <a:ea typeface="Calibri"/>
              <a:cs typeface="Calibri"/>
            </a:endParaRPr>
          </a:p>
          <a:p>
            <a:endParaRPr lang="en-GB" dirty="0"/>
          </a:p>
          <a:p>
            <a:r>
              <a:rPr lang="en-GB" dirty="0"/>
              <a:t>Children should come to school prepared with a pencil case containing pencils, a rubber, ruler and sharpener.</a:t>
            </a:r>
          </a:p>
          <a:p>
            <a:endParaRPr lang="en-GB" dirty="0"/>
          </a:p>
          <a:p>
            <a:r>
              <a:rPr lang="en-GB" dirty="0"/>
              <a:t>Each child in the class has a tray and a locker to store personal belongings.</a:t>
            </a:r>
          </a:p>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4</a:t>
            </a:fld>
            <a:endParaRPr lang="en-GB"/>
          </a:p>
        </p:txBody>
      </p:sp>
    </p:spTree>
    <p:extLst>
      <p:ext uri="{BB962C8B-B14F-4D97-AF65-F5344CB8AC3E}">
        <p14:creationId xmlns:p14="http://schemas.microsoft.com/office/powerpoint/2010/main" val="21091066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The Year 4 curriculum overview will be shown on the next slide of this presentation and can also be found on the school website.</a:t>
            </a:r>
          </a:p>
          <a:p>
            <a:endParaRPr lang="en-GB" baseline="0" dirty="0"/>
          </a:p>
          <a:p>
            <a:r>
              <a:rPr lang="en-GB" baseline="0" dirty="0"/>
              <a:t>Teacher assessment is ongoing throughout the year.</a:t>
            </a:r>
          </a:p>
          <a:p>
            <a:endParaRPr lang="en-GB" baseline="0" dirty="0"/>
          </a:p>
          <a:p>
            <a:r>
              <a:rPr lang="en-GB" baseline="0" dirty="0"/>
              <a:t>We do carry out formal tests for Maths, Times tables, Reading and SPAG at the end of every term to check progress, inform target setting and our teacher assessment. This is a good preparation for Year 6 and from previous years, the children are used to this. At the end of the year, we will report whether your child is working towards the expected level, at the expected level or working above the expected level for their year group. We will discuss your child's progress at parents evening.</a:t>
            </a:r>
          </a:p>
          <a:p>
            <a:endParaRPr lang="en-GB" baseline="0" dirty="0"/>
          </a:p>
          <a:p>
            <a:r>
              <a:rPr lang="en-GB" baseline="0" dirty="0"/>
              <a:t>We are now sending home a maths homework sheet. This will be sent home on a Friday and isn’t expected back until the following Friday.</a:t>
            </a:r>
          </a:p>
          <a:p>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Times tables are especially important in Year 4. The multiplication tables check or MTC is statutory for all year 4 pupils and has the purpose of determining whether pupils can recall their times tables fluently, which is essential for future success in mathematics. This also helps schools to identify pupils who have not yet mastered their times tables so that additional support can be provided. This takes place in the summer term. </a:t>
            </a:r>
            <a:r>
              <a:rPr lang="en-US" sz="1200" dirty="0">
                <a:solidFill>
                  <a:srgbClr val="00B050"/>
                </a:solidFill>
              </a:rPr>
              <a:t>As well as </a:t>
            </a:r>
            <a:r>
              <a:rPr lang="en-US" sz="1200" dirty="0" err="1">
                <a:solidFill>
                  <a:srgbClr val="00B050"/>
                </a:solidFill>
              </a:rPr>
              <a:t>practising</a:t>
            </a:r>
            <a:r>
              <a:rPr lang="en-US" sz="1200" dirty="0">
                <a:solidFill>
                  <a:srgbClr val="00B050"/>
                </a:solidFill>
              </a:rPr>
              <a:t> Times tables in school, your child should also be </a:t>
            </a:r>
            <a:r>
              <a:rPr lang="en-US" sz="1200" dirty="0" err="1">
                <a:solidFill>
                  <a:srgbClr val="00B050"/>
                </a:solidFill>
              </a:rPr>
              <a:t>practising</a:t>
            </a:r>
            <a:r>
              <a:rPr lang="en-US" sz="1200" dirty="0">
                <a:solidFill>
                  <a:srgbClr val="00B050"/>
                </a:solidFill>
              </a:rPr>
              <a:t> them at home regularly. This can be done on Hit the button, </a:t>
            </a:r>
            <a:r>
              <a:rPr lang="en-US" sz="1200" dirty="0" err="1">
                <a:solidFill>
                  <a:srgbClr val="00B050"/>
                </a:solidFill>
              </a:rPr>
              <a:t>Maths</a:t>
            </a:r>
            <a:r>
              <a:rPr lang="en-US" sz="1200" dirty="0">
                <a:solidFill>
                  <a:srgbClr val="00B050"/>
                </a:solidFill>
              </a:rPr>
              <a:t> Frame, writing them out and reciting them orally.</a:t>
            </a:r>
          </a:p>
          <a:p>
            <a:endParaRPr lang="en-GB" baseline="0" dirty="0"/>
          </a:p>
        </p:txBody>
      </p:sp>
      <p:sp>
        <p:nvSpPr>
          <p:cNvPr id="4" name="Slide Number Placeholder 3"/>
          <p:cNvSpPr>
            <a:spLocks noGrp="1"/>
          </p:cNvSpPr>
          <p:nvPr>
            <p:ph type="sldNum" sz="quarter" idx="10"/>
          </p:nvPr>
        </p:nvSpPr>
        <p:spPr/>
        <p:txBody>
          <a:bodyPr/>
          <a:lstStyle/>
          <a:p>
            <a:fld id="{08765528-BC4A-49A1-9D46-FCF33C1DCC17}" type="slidenum">
              <a:rPr lang="en-GB" smtClean="0"/>
              <a:t>5</a:t>
            </a:fld>
            <a:endParaRPr lang="en-GB"/>
          </a:p>
        </p:txBody>
      </p:sp>
    </p:spTree>
    <p:extLst>
      <p:ext uri="{BB962C8B-B14F-4D97-AF65-F5344CB8AC3E}">
        <p14:creationId xmlns:p14="http://schemas.microsoft.com/office/powerpoint/2010/main" val="23107350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On this slide is the Year 4 curriculum overview at Crowthorne </a:t>
            </a:r>
            <a:r>
              <a:rPr lang="en-GB" baseline="0" dirty="0" err="1"/>
              <a:t>CofE</a:t>
            </a:r>
            <a:r>
              <a:rPr lang="en-GB" baseline="0" dirty="0"/>
              <a:t>. There is also a more detailed Autumn term overview on the Year 4 class page.</a:t>
            </a:r>
          </a:p>
          <a:p>
            <a:endParaRPr lang="en-GB" baseline="0" dirty="0"/>
          </a:p>
        </p:txBody>
      </p:sp>
      <p:sp>
        <p:nvSpPr>
          <p:cNvPr id="4" name="Slide Number Placeholder 3"/>
          <p:cNvSpPr>
            <a:spLocks noGrp="1"/>
          </p:cNvSpPr>
          <p:nvPr>
            <p:ph type="sldNum" sz="quarter" idx="10"/>
          </p:nvPr>
        </p:nvSpPr>
        <p:spPr/>
        <p:txBody>
          <a:bodyPr/>
          <a:lstStyle/>
          <a:p>
            <a:fld id="{08765528-BC4A-49A1-9D46-FCF33C1DCC17}" type="slidenum">
              <a:rPr lang="en-GB" smtClean="0"/>
              <a:t>6</a:t>
            </a:fld>
            <a:endParaRPr lang="en-GB"/>
          </a:p>
        </p:txBody>
      </p:sp>
    </p:spTree>
    <p:extLst>
      <p:ext uri="{BB962C8B-B14F-4D97-AF65-F5344CB8AC3E}">
        <p14:creationId xmlns:p14="http://schemas.microsoft.com/office/powerpoint/2010/main" val="7664147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solidFill>
                  <a:srgbClr val="00B050"/>
                </a:solidFill>
              </a:rPr>
              <a:t>Children hand in reading records </a:t>
            </a:r>
            <a:r>
              <a:rPr lang="en-GB" sz="1200" b="1" dirty="0">
                <a:solidFill>
                  <a:srgbClr val="00B050"/>
                </a:solidFill>
              </a:rPr>
              <a:t>every</a:t>
            </a:r>
            <a:r>
              <a:rPr lang="en-GB" sz="1200" dirty="0">
                <a:solidFill>
                  <a:srgbClr val="00B050"/>
                </a:solidFill>
              </a:rPr>
              <a:t> Monday. </a:t>
            </a:r>
          </a:p>
          <a:p>
            <a:pPr marL="0" indent="0">
              <a:buNone/>
            </a:pPr>
            <a:endParaRPr lang="en-GB" sz="1200" dirty="0">
              <a:solidFill>
                <a:srgbClr val="00B050"/>
              </a:solidFill>
            </a:endParaRPr>
          </a:p>
          <a:p>
            <a:r>
              <a:rPr lang="en-GB" sz="1200" dirty="0">
                <a:solidFill>
                  <a:srgbClr val="00B050"/>
                </a:solidFill>
              </a:rPr>
              <a:t>We recommend that the children read daily for 20 minutes. </a:t>
            </a:r>
            <a:r>
              <a:rPr lang="en-GB" sz="1200" b="1" dirty="0">
                <a:solidFill>
                  <a:srgbClr val="00B050"/>
                </a:solidFill>
              </a:rPr>
              <a:t>We ask for a parent signatures/comments once a week. </a:t>
            </a:r>
            <a:r>
              <a:rPr lang="en-GB" sz="1200" dirty="0">
                <a:solidFill>
                  <a:srgbClr val="00B050"/>
                </a:solidFill>
              </a:rPr>
              <a:t>The book(s) they are reading should be transported between home and school along with their reading record book- we check the books every Monday to monitor the children’s reading.</a:t>
            </a:r>
          </a:p>
          <a:p>
            <a:endParaRPr lang="en-GB" sz="1200" dirty="0">
              <a:solidFill>
                <a:srgbClr val="00B050"/>
              </a:solidFill>
            </a:endParaRPr>
          </a:p>
          <a:p>
            <a:r>
              <a:rPr lang="en-GB" sz="1200" dirty="0">
                <a:solidFill>
                  <a:srgbClr val="00B050"/>
                </a:solidFill>
              </a:rPr>
              <a:t>Help at home by asking your child to clarify the meaning of unfamiliar words- in lessons we have been working on this, looking at the words around the word we don’t understand this enables children to be more independent and allows the child to have a go before asking an adult, ask questions they want to know the answers to,  summarise what they have read in their own words and predict what will happen based on events so far. Reading assessment is a ‘comprehension’ style assessment. </a:t>
            </a:r>
          </a:p>
          <a:p>
            <a:endParaRPr lang="en-GB" dirty="0">
              <a:solidFill>
                <a:srgbClr val="00B050"/>
              </a:solidFill>
              <a:ea typeface="Calibri"/>
              <a:cs typeface="Calibri"/>
            </a:endParaRPr>
          </a:p>
          <a:p>
            <a:endParaRPr lang="en-GB" dirty="0">
              <a:ea typeface="Calibri"/>
              <a:cs typeface="Calibri"/>
            </a:endParaRPr>
          </a:p>
        </p:txBody>
      </p:sp>
      <p:sp>
        <p:nvSpPr>
          <p:cNvPr id="4" name="Slide Number Placeholder 3"/>
          <p:cNvSpPr>
            <a:spLocks noGrp="1"/>
          </p:cNvSpPr>
          <p:nvPr>
            <p:ph type="sldNum" sz="quarter" idx="10"/>
          </p:nvPr>
        </p:nvSpPr>
        <p:spPr/>
        <p:txBody>
          <a:bodyPr/>
          <a:lstStyle/>
          <a:p>
            <a:fld id="{08765528-BC4A-49A1-9D46-FCF33C1DCC17}" type="slidenum">
              <a:rPr lang="en-GB" smtClean="0"/>
              <a:t>7</a:t>
            </a:fld>
            <a:endParaRPr lang="en-GB"/>
          </a:p>
        </p:txBody>
      </p:sp>
    </p:spTree>
    <p:extLst>
      <p:ext uri="{BB962C8B-B14F-4D97-AF65-F5344CB8AC3E}">
        <p14:creationId xmlns:p14="http://schemas.microsoft.com/office/powerpoint/2010/main" val="37444166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dirty="0">
                <a:ea typeface="Calibri"/>
                <a:cs typeface="Calibri"/>
              </a:rPr>
              <a:t>We use spelling shed for spelling. We have ten new words each week that we look at almost daily in school, discussing the meaning of the words and looking at the spelling pattern if applicable. Children are therefore tested</a:t>
            </a:r>
            <a:r>
              <a:rPr lang="en-GB" dirty="0"/>
              <a:t> more informally in school to check their understanding.</a:t>
            </a:r>
            <a:r>
              <a:rPr lang="en-GB" baseline="0" dirty="0"/>
              <a:t> The children will be given a spelling homework sheet weekly which we encourage </a:t>
            </a:r>
            <a:r>
              <a:rPr lang="en-GB" dirty="0"/>
              <a:t>all children </a:t>
            </a:r>
            <a:r>
              <a:rPr lang="en-GB" baseline="0" dirty="0"/>
              <a:t>to complete and bring back into school.</a:t>
            </a:r>
            <a:r>
              <a:rPr lang="en-GB" dirty="0"/>
              <a:t> We mark the spellings as a class, but I see all the homework before it is filed in the children's folders.</a:t>
            </a:r>
            <a:endParaRPr lang="en-GB" dirty="0">
              <a:ea typeface="Calibri"/>
              <a:cs typeface="Calibri"/>
            </a:endParaRPr>
          </a:p>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8</a:t>
            </a:fld>
            <a:endParaRPr lang="en-GB"/>
          </a:p>
        </p:txBody>
      </p:sp>
    </p:spTree>
    <p:extLst>
      <p:ext uri="{BB962C8B-B14F-4D97-AF65-F5344CB8AC3E}">
        <p14:creationId xmlns:p14="http://schemas.microsoft.com/office/powerpoint/2010/main" val="36454933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9</a:t>
            </a:fld>
            <a:endParaRPr lang="en-GB"/>
          </a:p>
        </p:txBody>
      </p:sp>
    </p:spTree>
    <p:extLst>
      <p:ext uri="{BB962C8B-B14F-4D97-AF65-F5344CB8AC3E}">
        <p14:creationId xmlns:p14="http://schemas.microsoft.com/office/powerpoint/2010/main" val="35908715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Thank you for your support, it is really appreciated. </a:t>
            </a:r>
          </a:p>
          <a:p>
            <a:endParaRPr lang="en-GB" dirty="0"/>
          </a:p>
          <a:p>
            <a:r>
              <a:rPr lang="en-GB" dirty="0"/>
              <a:t>Communication is key, so please feel free to reach out with any questions or concerns.</a:t>
            </a:r>
          </a:p>
          <a:p>
            <a:endParaRPr lang="en-GB" dirty="0"/>
          </a:p>
          <a:p>
            <a:r>
              <a:rPr lang="en-GB" dirty="0"/>
              <a:t>I look forward to working with you and your child over the next academic year</a:t>
            </a:r>
            <a:r>
              <a:rPr lang="en-GB"/>
              <a:t>.  Thank </a:t>
            </a:r>
            <a:r>
              <a:rPr lang="en-GB" dirty="0"/>
              <a:t>you.</a:t>
            </a:r>
          </a:p>
          <a:p>
            <a:endParaRPr lang="en-GB" dirty="0"/>
          </a:p>
        </p:txBody>
      </p:sp>
      <p:sp>
        <p:nvSpPr>
          <p:cNvPr id="4" name="Slide Number Placeholder 3"/>
          <p:cNvSpPr>
            <a:spLocks noGrp="1"/>
          </p:cNvSpPr>
          <p:nvPr>
            <p:ph type="sldNum" sz="quarter" idx="10"/>
          </p:nvPr>
        </p:nvSpPr>
        <p:spPr/>
        <p:txBody>
          <a:bodyPr/>
          <a:lstStyle/>
          <a:p>
            <a:fld id="{08765528-BC4A-49A1-9D46-FCF33C1DCC17}" type="slidenum">
              <a:rPr lang="en-GB" smtClean="0"/>
              <a:t>10</a:t>
            </a:fld>
            <a:endParaRPr lang="en-GB"/>
          </a:p>
        </p:txBody>
      </p:sp>
    </p:spTree>
    <p:extLst>
      <p:ext uri="{BB962C8B-B14F-4D97-AF65-F5344CB8AC3E}">
        <p14:creationId xmlns:p14="http://schemas.microsoft.com/office/powerpoint/2010/main" val="1175624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A41BB65-C482-4D32-91DF-BFBDC7AA5892}"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27984675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41BB65-C482-4D32-91DF-BFBDC7AA5892}"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2199993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41BB65-C482-4D32-91DF-BFBDC7AA5892}"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899479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A41BB65-C482-4D32-91DF-BFBDC7AA5892}"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169975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A41BB65-C482-4D32-91DF-BFBDC7AA5892}" type="datetimeFigureOut">
              <a:rPr lang="en-GB" smtClean="0"/>
              <a:t>14/09/2026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34376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A41BB65-C482-4D32-91DF-BFBDC7AA5892}" type="datetimeFigureOut">
              <a:rPr lang="en-GB" smtClean="0"/>
              <a:t>14/09/2026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2052120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41BB65-C482-4D32-91DF-BFBDC7AA5892}" type="datetimeFigureOut">
              <a:rPr lang="en-GB" smtClean="0"/>
              <a:t>14/09/2026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2956064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41BB65-C482-4D32-91DF-BFBDC7AA5892}"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16848606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41BB65-C482-4D32-91DF-BFBDC7AA5892}"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3546766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41BB65-C482-4D32-91DF-BFBDC7AA5892}"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1350959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A41BB65-C482-4D32-91DF-BFBDC7AA5892}"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0BA482-426D-4153-925C-3FBAE175E6B9}" type="slidenum">
              <a:rPr lang="en-GB" smtClean="0"/>
              <a:t>‹#›</a:t>
            </a:fld>
            <a:endParaRPr lang="en-GB"/>
          </a:p>
        </p:txBody>
      </p:sp>
    </p:spTree>
    <p:extLst>
      <p:ext uri="{BB962C8B-B14F-4D97-AF65-F5344CB8AC3E}">
        <p14:creationId xmlns:p14="http://schemas.microsoft.com/office/powerpoint/2010/main" val="561672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41BB65-C482-4D32-91DF-BFBDC7AA5892}" type="datetimeFigureOut">
              <a:rPr lang="en-GB" smtClean="0"/>
              <a:t>14/09/2026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0BA482-426D-4153-925C-3FBAE175E6B9}" type="slidenum">
              <a:rPr lang="en-GB" smtClean="0"/>
              <a:t>‹#›</a:t>
            </a:fld>
            <a:endParaRPr lang="en-GB"/>
          </a:p>
        </p:txBody>
      </p:sp>
    </p:spTree>
    <p:extLst>
      <p:ext uri="{BB962C8B-B14F-4D97-AF65-F5344CB8AC3E}">
        <p14:creationId xmlns:p14="http://schemas.microsoft.com/office/powerpoint/2010/main" val="2981192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comments" Target="../comments/commen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739235"/>
            <a:ext cx="7344816" cy="1033581"/>
          </a:xfrm>
        </p:spPr>
        <p:txBody>
          <a:bodyPr>
            <a:normAutofit fontScale="90000"/>
          </a:bodyPr>
          <a:lstStyle/>
          <a:p>
            <a:br>
              <a:rPr lang="en-GB" b="1" dirty="0">
                <a:solidFill>
                  <a:srgbClr val="00B050"/>
                </a:solidFill>
              </a:rPr>
            </a:br>
            <a:r>
              <a:rPr lang="en-GB" b="1" dirty="0" err="1">
                <a:solidFill>
                  <a:srgbClr val="00B050"/>
                </a:solidFill>
              </a:rPr>
              <a:t>Crowthorne</a:t>
            </a:r>
            <a:r>
              <a:rPr lang="en-GB" b="1" dirty="0">
                <a:solidFill>
                  <a:srgbClr val="00B050"/>
                </a:solidFill>
              </a:rPr>
              <a:t> Church of England Primary School</a:t>
            </a:r>
          </a:p>
        </p:txBody>
      </p:sp>
      <p:sp>
        <p:nvSpPr>
          <p:cNvPr id="3" name="Subtitle 2"/>
          <p:cNvSpPr>
            <a:spLocks noGrp="1"/>
          </p:cNvSpPr>
          <p:nvPr>
            <p:ph type="subTitle" idx="1"/>
          </p:nvPr>
        </p:nvSpPr>
        <p:spPr>
          <a:xfrm>
            <a:off x="1187624" y="4581128"/>
            <a:ext cx="7128792" cy="1752600"/>
          </a:xfrm>
        </p:spPr>
        <p:txBody>
          <a:bodyPr vert="horz" lIns="91440" tIns="45720" rIns="91440" bIns="45720" rtlCol="0" anchor="t">
            <a:normAutofit fontScale="92500"/>
          </a:bodyPr>
          <a:lstStyle/>
          <a:p>
            <a:endParaRPr lang="en-GB" b="1" dirty="0">
              <a:solidFill>
                <a:srgbClr val="00B050"/>
              </a:solidFill>
            </a:endParaRPr>
          </a:p>
          <a:p>
            <a:r>
              <a:rPr lang="en-GB" b="1" dirty="0">
                <a:solidFill>
                  <a:srgbClr val="00B050"/>
                </a:solidFill>
              </a:rPr>
              <a:t>Beginning of the new academic year 2026</a:t>
            </a:r>
            <a:endParaRPr lang="en-GB" b="1" dirty="0">
              <a:solidFill>
                <a:srgbClr val="00B050"/>
              </a:solidFill>
              <a:ea typeface="Calibri"/>
              <a:cs typeface="Calibri"/>
            </a:endParaRPr>
          </a:p>
          <a:p>
            <a:r>
              <a:rPr lang="en-GB" b="1" dirty="0">
                <a:solidFill>
                  <a:srgbClr val="00B050"/>
                </a:solidFill>
              </a:rPr>
              <a:t>parent information session. </a:t>
            </a:r>
          </a:p>
        </p:txBody>
      </p:sp>
      <p:pic>
        <p:nvPicPr>
          <p:cNvPr id="5" name="Picture 4"/>
          <p:cNvPicPr>
            <a:picLocks noChangeAspect="1"/>
          </p:cNvPicPr>
          <p:nvPr/>
        </p:nvPicPr>
        <p:blipFill>
          <a:blip r:embed="rId3"/>
          <a:stretch>
            <a:fillRect/>
          </a:stretch>
        </p:blipFill>
        <p:spPr>
          <a:xfrm>
            <a:off x="3050831" y="2420888"/>
            <a:ext cx="3259648" cy="2160240"/>
          </a:xfrm>
          <a:prstGeom prst="rect">
            <a:avLst/>
          </a:prstGeom>
        </p:spPr>
      </p:pic>
    </p:spTree>
    <p:extLst>
      <p:ext uri="{BB962C8B-B14F-4D97-AF65-F5344CB8AC3E}">
        <p14:creationId xmlns:p14="http://schemas.microsoft.com/office/powerpoint/2010/main" val="28937064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39329"/>
            <a:ext cx="8229600" cy="1143000"/>
          </a:xfrm>
        </p:spPr>
        <p:txBody>
          <a:bodyPr>
            <a:noAutofit/>
          </a:bodyPr>
          <a:lstStyle/>
          <a:p>
            <a:r>
              <a:rPr lang="en-GB" sz="1800" dirty="0">
                <a:solidFill>
                  <a:srgbClr val="00B050"/>
                </a:solidFill>
              </a:rPr>
              <a:t>Driven by high expectations; promoting excellence</a:t>
            </a:r>
          </a:p>
        </p:txBody>
      </p:sp>
      <p:sp>
        <p:nvSpPr>
          <p:cNvPr id="3" name="Content Placeholder 2"/>
          <p:cNvSpPr>
            <a:spLocks noGrp="1"/>
          </p:cNvSpPr>
          <p:nvPr>
            <p:ph idx="1"/>
          </p:nvPr>
        </p:nvSpPr>
        <p:spPr/>
        <p:txBody>
          <a:bodyPr vert="horz" lIns="91440" tIns="45720" rIns="91440" bIns="45720" rtlCol="0" anchor="t">
            <a:normAutofit/>
          </a:bodyPr>
          <a:lstStyle/>
          <a:p>
            <a:pPr marL="0" indent="0" algn="ctr">
              <a:buNone/>
            </a:pPr>
            <a:r>
              <a:rPr lang="en-GB" b="1" u="sng" dirty="0">
                <a:solidFill>
                  <a:schemeClr val="tx1">
                    <a:lumMod val="85000"/>
                    <a:lumOff val="15000"/>
                  </a:schemeClr>
                </a:solidFill>
              </a:rPr>
              <a:t>Meet the team!</a:t>
            </a:r>
          </a:p>
          <a:p>
            <a:pPr marL="0" indent="0" algn="ctr">
              <a:buNone/>
            </a:pPr>
            <a:endParaRPr lang="en-GB" b="1" u="sng" dirty="0">
              <a:solidFill>
                <a:schemeClr val="tx1">
                  <a:lumMod val="85000"/>
                  <a:lumOff val="15000"/>
                </a:schemeClr>
              </a:solidFill>
            </a:endParaRPr>
          </a:p>
          <a:p>
            <a:pPr marL="0" indent="0" algn="ctr">
              <a:buNone/>
            </a:pPr>
            <a:r>
              <a:rPr lang="en-GB" b="1" dirty="0">
                <a:solidFill>
                  <a:schemeClr val="tx1">
                    <a:lumMod val="85000"/>
                    <a:lumOff val="15000"/>
                  </a:schemeClr>
                </a:solidFill>
              </a:rPr>
              <a:t>Class Teacher- Miss Price</a:t>
            </a:r>
            <a:endParaRPr lang="en-GB" b="1" dirty="0">
              <a:solidFill>
                <a:schemeClr val="tx1">
                  <a:lumMod val="85000"/>
                  <a:lumOff val="15000"/>
                </a:schemeClr>
              </a:solidFill>
              <a:ea typeface="Calibri"/>
              <a:cs typeface="Calibri"/>
            </a:endParaRPr>
          </a:p>
          <a:p>
            <a:pPr marL="0" indent="0" algn="ctr">
              <a:buNone/>
            </a:pPr>
            <a:endParaRPr lang="en-GB" b="1" dirty="0">
              <a:solidFill>
                <a:schemeClr val="tx1">
                  <a:lumMod val="85000"/>
                  <a:lumOff val="15000"/>
                </a:schemeClr>
              </a:solidFill>
            </a:endParaRPr>
          </a:p>
          <a:p>
            <a:pPr marL="0" indent="0" algn="ctr">
              <a:buNone/>
            </a:pPr>
            <a:r>
              <a:rPr lang="en-GB" b="1" dirty="0">
                <a:solidFill>
                  <a:schemeClr val="tx1">
                    <a:lumMod val="85000"/>
                    <a:lumOff val="15000"/>
                  </a:schemeClr>
                </a:solidFill>
              </a:rPr>
              <a:t>Teaching Assistant- Mrs Abdi</a:t>
            </a:r>
          </a:p>
          <a:p>
            <a:pPr marL="0" indent="0" algn="ctr">
              <a:buNone/>
            </a:pPr>
            <a:endParaRPr lang="en-GB" b="1" dirty="0">
              <a:solidFill>
                <a:schemeClr val="tx1">
                  <a:lumMod val="85000"/>
                  <a:lumOff val="15000"/>
                </a:schemeClr>
              </a:solidFill>
            </a:endParaRPr>
          </a:p>
          <a:p>
            <a:pPr marL="0" indent="0" algn="ctr">
              <a:buNone/>
            </a:pPr>
            <a:endParaRPr lang="en-GB" b="1" u="sng" dirty="0">
              <a:solidFill>
                <a:srgbClr val="00B050"/>
              </a:solidFill>
            </a:endParaRPr>
          </a:p>
        </p:txBody>
      </p:sp>
      <p:pic>
        <p:nvPicPr>
          <p:cNvPr id="5" name="Picture 4"/>
          <p:cNvPicPr>
            <a:picLocks noChangeAspect="1"/>
          </p:cNvPicPr>
          <p:nvPr/>
        </p:nvPicPr>
        <p:blipFill>
          <a:blip r:embed="rId3"/>
          <a:stretch>
            <a:fillRect/>
          </a:stretch>
        </p:blipFill>
        <p:spPr>
          <a:xfrm>
            <a:off x="251520" y="425821"/>
            <a:ext cx="1774838" cy="1174379"/>
          </a:xfrm>
          <a:prstGeom prst="rect">
            <a:avLst/>
          </a:prstGeom>
        </p:spPr>
      </p:pic>
    </p:spTree>
    <p:extLst>
      <p:ext uri="{BB962C8B-B14F-4D97-AF65-F5344CB8AC3E}">
        <p14:creationId xmlns:p14="http://schemas.microsoft.com/office/powerpoint/2010/main" val="336381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3" name="Content Placeholder 2"/>
          <p:cNvSpPr>
            <a:spLocks noGrp="1"/>
          </p:cNvSpPr>
          <p:nvPr>
            <p:ph idx="1"/>
          </p:nvPr>
        </p:nvSpPr>
        <p:spPr/>
        <p:txBody>
          <a:bodyPr>
            <a:normAutofit fontScale="92500" lnSpcReduction="20000"/>
          </a:bodyPr>
          <a:lstStyle/>
          <a:p>
            <a:pPr marL="0" indent="0" algn="ctr">
              <a:buNone/>
            </a:pPr>
            <a:r>
              <a:rPr lang="en-GB" b="1" u="sng" dirty="0">
                <a:solidFill>
                  <a:schemeClr val="tx1">
                    <a:lumMod val="85000"/>
                    <a:lumOff val="15000"/>
                  </a:schemeClr>
                </a:solidFill>
              </a:rPr>
              <a:t>General Information</a:t>
            </a:r>
          </a:p>
          <a:p>
            <a:pPr marL="0" indent="0" algn="ctr">
              <a:buNone/>
            </a:pPr>
            <a:endParaRPr lang="en-GB" b="1" u="sng" dirty="0">
              <a:solidFill>
                <a:srgbClr val="00B050"/>
              </a:solidFill>
            </a:endParaRPr>
          </a:p>
          <a:p>
            <a:r>
              <a:rPr lang="en-GB" dirty="0">
                <a:solidFill>
                  <a:srgbClr val="00B050"/>
                </a:solidFill>
              </a:rPr>
              <a:t>Communication with the school</a:t>
            </a:r>
          </a:p>
          <a:p>
            <a:r>
              <a:rPr lang="en-GB" dirty="0">
                <a:solidFill>
                  <a:srgbClr val="00B050"/>
                </a:solidFill>
              </a:rPr>
              <a:t>Attendance- </a:t>
            </a:r>
            <a:r>
              <a:rPr lang="en-GB" dirty="0" err="1">
                <a:solidFill>
                  <a:srgbClr val="00B050"/>
                </a:solidFill>
              </a:rPr>
              <a:t>Atty</a:t>
            </a:r>
            <a:r>
              <a:rPr lang="en-GB" dirty="0">
                <a:solidFill>
                  <a:srgbClr val="00B050"/>
                </a:solidFill>
              </a:rPr>
              <a:t> </a:t>
            </a:r>
          </a:p>
          <a:p>
            <a:r>
              <a:rPr lang="en-GB" dirty="0">
                <a:solidFill>
                  <a:srgbClr val="00B050"/>
                </a:solidFill>
              </a:rPr>
              <a:t>PE days – </a:t>
            </a:r>
            <a:r>
              <a:rPr lang="en-GB" dirty="0"/>
              <a:t>Tuesday</a:t>
            </a:r>
            <a:r>
              <a:rPr lang="en-GB" dirty="0">
                <a:solidFill>
                  <a:srgbClr val="00B050"/>
                </a:solidFill>
              </a:rPr>
              <a:t> and </a:t>
            </a:r>
            <a:r>
              <a:rPr lang="en-GB" dirty="0"/>
              <a:t>Thursday </a:t>
            </a:r>
            <a:r>
              <a:rPr lang="en-GB" dirty="0">
                <a:solidFill>
                  <a:srgbClr val="00B050"/>
                </a:solidFill>
              </a:rPr>
              <a:t>(no jewellery- earrings should be taken out or taped up and proper trainers are needed for outdoor P.E rather than plimsolls)</a:t>
            </a:r>
          </a:p>
          <a:p>
            <a:r>
              <a:rPr lang="en-GB" dirty="0">
                <a:solidFill>
                  <a:srgbClr val="00B050"/>
                </a:solidFill>
              </a:rPr>
              <a:t>Before/After school expectations (8:40 soft start).  </a:t>
            </a:r>
          </a:p>
          <a:p>
            <a:r>
              <a:rPr lang="en-GB" dirty="0">
                <a:solidFill>
                  <a:srgbClr val="00B050"/>
                </a:solidFill>
              </a:rPr>
              <a:t>Uniform </a:t>
            </a:r>
          </a:p>
        </p:txBody>
      </p:sp>
      <p:pic>
        <p:nvPicPr>
          <p:cNvPr id="5" name="Picture 4"/>
          <p:cNvPicPr>
            <a:picLocks noChangeAspect="1"/>
          </p:cNvPicPr>
          <p:nvPr/>
        </p:nvPicPr>
        <p:blipFill>
          <a:blip r:embed="rId3"/>
          <a:stretch>
            <a:fillRect/>
          </a:stretch>
        </p:blipFill>
        <p:spPr>
          <a:xfrm>
            <a:off x="251520" y="425821"/>
            <a:ext cx="1774838" cy="1174379"/>
          </a:xfrm>
          <a:prstGeom prst="rect">
            <a:avLst/>
          </a:prstGeom>
        </p:spPr>
      </p:pic>
    </p:spTree>
    <p:extLst>
      <p:ext uri="{BB962C8B-B14F-4D97-AF65-F5344CB8AC3E}">
        <p14:creationId xmlns:p14="http://schemas.microsoft.com/office/powerpoint/2010/main" val="3501865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5" name="Content Placeholder 2"/>
          <p:cNvSpPr>
            <a:spLocks noGrp="1"/>
          </p:cNvSpPr>
          <p:nvPr>
            <p:ph idx="1"/>
          </p:nvPr>
        </p:nvSpPr>
        <p:spPr>
          <a:xfrm>
            <a:off x="457200" y="1600200"/>
            <a:ext cx="8229600" cy="4525963"/>
          </a:xfrm>
        </p:spPr>
        <p:txBody>
          <a:bodyPr>
            <a:normAutofit/>
          </a:bodyPr>
          <a:lstStyle/>
          <a:p>
            <a:pPr marL="0" indent="0" algn="ctr">
              <a:buNone/>
            </a:pPr>
            <a:r>
              <a:rPr lang="en-GB" b="1" u="sng" dirty="0"/>
              <a:t>Behaviour and classroom expectations</a:t>
            </a:r>
          </a:p>
          <a:p>
            <a:pPr marL="0" indent="0" algn="ctr">
              <a:buNone/>
            </a:pPr>
            <a:endParaRPr lang="en-GB" b="1" u="sng" dirty="0"/>
          </a:p>
          <a:p>
            <a:r>
              <a:rPr lang="en-GB" dirty="0">
                <a:solidFill>
                  <a:srgbClr val="00B050"/>
                </a:solidFill>
              </a:rPr>
              <a:t>Class charter</a:t>
            </a:r>
          </a:p>
          <a:p>
            <a:r>
              <a:rPr lang="en-GB" dirty="0">
                <a:solidFill>
                  <a:srgbClr val="00B050"/>
                </a:solidFill>
              </a:rPr>
              <a:t>Rewarded for high standard of work/behaviour</a:t>
            </a:r>
          </a:p>
          <a:p>
            <a:r>
              <a:rPr lang="en-GB" dirty="0">
                <a:solidFill>
                  <a:srgbClr val="00B050"/>
                </a:solidFill>
              </a:rPr>
              <a:t>Pencil case- pencils, rubber, ruler, sharpener, coloured pencils, notebook</a:t>
            </a:r>
            <a:endParaRPr lang="en-GB" b="1" dirty="0"/>
          </a:p>
          <a:p>
            <a:r>
              <a:rPr lang="en-GB" dirty="0">
                <a:solidFill>
                  <a:srgbClr val="00B050"/>
                </a:solidFill>
              </a:rPr>
              <a:t>Lockers and Trays</a:t>
            </a:r>
          </a:p>
        </p:txBody>
      </p:sp>
      <p:pic>
        <p:nvPicPr>
          <p:cNvPr id="2" name="Picture 1"/>
          <p:cNvPicPr>
            <a:picLocks noChangeAspect="1"/>
          </p:cNvPicPr>
          <p:nvPr/>
        </p:nvPicPr>
        <p:blipFill>
          <a:blip r:embed="rId3"/>
          <a:stretch>
            <a:fillRect/>
          </a:stretch>
        </p:blipFill>
        <p:spPr>
          <a:xfrm>
            <a:off x="179512" y="158025"/>
            <a:ext cx="1774090" cy="1176630"/>
          </a:xfrm>
          <a:prstGeom prst="rect">
            <a:avLst/>
          </a:prstGeom>
        </p:spPr>
      </p:pic>
    </p:spTree>
    <p:extLst>
      <p:ext uri="{BB962C8B-B14F-4D97-AF65-F5344CB8AC3E}">
        <p14:creationId xmlns:p14="http://schemas.microsoft.com/office/powerpoint/2010/main" val="33972960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r>
              <a:rPr lang="en-GB" b="1" u="sng" dirty="0"/>
              <a:t>Curriculum &amp; Learning</a:t>
            </a:r>
          </a:p>
          <a:p>
            <a:pPr marL="0" indent="0">
              <a:buNone/>
            </a:pPr>
            <a:endParaRPr lang="en-GB" dirty="0">
              <a:solidFill>
                <a:srgbClr val="00B050"/>
              </a:solidFill>
            </a:endParaRPr>
          </a:p>
          <a:p>
            <a:r>
              <a:rPr lang="en-GB" dirty="0">
                <a:solidFill>
                  <a:srgbClr val="00B050"/>
                </a:solidFill>
              </a:rPr>
              <a:t>Curriculum Overview </a:t>
            </a:r>
          </a:p>
          <a:p>
            <a:r>
              <a:rPr lang="en-GB" dirty="0">
                <a:solidFill>
                  <a:srgbClr val="00B050"/>
                </a:solidFill>
              </a:rPr>
              <a:t>Termly Curriculum Overview</a:t>
            </a:r>
          </a:p>
          <a:p>
            <a:r>
              <a:rPr lang="en-GB" dirty="0">
                <a:solidFill>
                  <a:srgbClr val="00B050"/>
                </a:solidFill>
              </a:rPr>
              <a:t>Assessment – Termly assessment on Reading, Maths, SPAG, Times tables </a:t>
            </a:r>
          </a:p>
          <a:p>
            <a:r>
              <a:rPr lang="en-GB" b="1" dirty="0">
                <a:solidFill>
                  <a:srgbClr val="00B050"/>
                </a:solidFill>
              </a:rPr>
              <a:t>Times Table Multiplication Check</a:t>
            </a:r>
          </a:p>
          <a:p>
            <a:endParaRPr lang="en-GB" dirty="0">
              <a:solidFill>
                <a:srgbClr val="00B050"/>
              </a:solidFill>
            </a:endParaRPr>
          </a:p>
          <a:p>
            <a:pPr marL="0" indent="0">
              <a:buNone/>
            </a:pPr>
            <a:endParaRPr lang="en-GB" dirty="0">
              <a:solidFill>
                <a:srgbClr val="00B050"/>
              </a:solidFill>
            </a:endParaRPr>
          </a:p>
          <a:p>
            <a:endParaRPr lang="en-GB" b="1" dirty="0">
              <a:solidFill>
                <a:srgbClr val="00B050"/>
              </a:solidFill>
            </a:endParaRPr>
          </a:p>
        </p:txBody>
      </p:sp>
      <p:sp>
        <p:nvSpPr>
          <p:cNvPr id="4" name="Title 1"/>
          <p:cNvSpPr txBox="1">
            <a:spLocks/>
          </p:cNvSpPr>
          <p:nvPr/>
        </p:nvSpPr>
        <p:spPr>
          <a:xfrm>
            <a:off x="755576" y="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a:solidFill>
                  <a:srgbClr val="00B050"/>
                </a:solidFill>
              </a:rPr>
              <a:t>Driven by high expectations; promoting excellence</a:t>
            </a:r>
            <a:endParaRPr lang="en-GB" sz="1800" dirty="0">
              <a:solidFill>
                <a:srgbClr val="00B050"/>
              </a:solidFill>
            </a:endParaRPr>
          </a:p>
        </p:txBody>
      </p:sp>
      <p:sp>
        <p:nvSpPr>
          <p:cNvPr id="5" name="Content Placeholder 2"/>
          <p:cNvSpPr txBox="1">
            <a:spLocks/>
          </p:cNvSpPr>
          <p:nvPr/>
        </p:nvSpPr>
        <p:spPr>
          <a:xfrm>
            <a:off x="457200" y="1600200"/>
            <a:ext cx="8229600"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endParaRPr lang="en-GB" dirty="0">
              <a:solidFill>
                <a:srgbClr val="00B050"/>
              </a:solidFill>
            </a:endParaRPr>
          </a:p>
        </p:txBody>
      </p:sp>
      <p:pic>
        <p:nvPicPr>
          <p:cNvPr id="2" name="Picture 1"/>
          <p:cNvPicPr>
            <a:picLocks noChangeAspect="1"/>
          </p:cNvPicPr>
          <p:nvPr/>
        </p:nvPicPr>
        <p:blipFill>
          <a:blip r:embed="rId3"/>
          <a:stretch>
            <a:fillRect/>
          </a:stretch>
        </p:blipFill>
        <p:spPr>
          <a:xfrm>
            <a:off x="251520" y="412598"/>
            <a:ext cx="1774090" cy="1176630"/>
          </a:xfrm>
          <a:prstGeom prst="rect">
            <a:avLst/>
          </a:prstGeom>
        </p:spPr>
      </p:pic>
    </p:spTree>
    <p:extLst>
      <p:ext uri="{BB962C8B-B14F-4D97-AF65-F5344CB8AC3E}">
        <p14:creationId xmlns:p14="http://schemas.microsoft.com/office/powerpoint/2010/main" val="2957463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3852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p:cNvSpPr txBox="1">
            <a:spLocks/>
          </p:cNvSpPr>
          <p:nvPr/>
        </p:nvSpPr>
        <p:spPr>
          <a:xfrm>
            <a:off x="755576" y="0"/>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sz="1800" dirty="0">
              <a:solidFill>
                <a:srgbClr val="00B050"/>
              </a:solidFill>
            </a:endParaRPr>
          </a:p>
        </p:txBody>
      </p:sp>
      <p:sp>
        <p:nvSpPr>
          <p:cNvPr id="5" name="Content Placeholder 2"/>
          <p:cNvSpPr txBox="1">
            <a:spLocks/>
          </p:cNvSpPr>
          <p:nvPr/>
        </p:nvSpPr>
        <p:spPr>
          <a:xfrm>
            <a:off x="457199" y="1600200"/>
            <a:ext cx="8428481" cy="470912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Font typeface="Arial" panose="020B0604020202020204" pitchFamily="34" charset="0"/>
              <a:buNone/>
            </a:pPr>
            <a:endParaRPr lang="en-GB" dirty="0">
              <a:solidFill>
                <a:srgbClr val="00B050"/>
              </a:solidFill>
            </a:endParaRPr>
          </a:p>
        </p:txBody>
      </p:sp>
      <p:pic>
        <p:nvPicPr>
          <p:cNvPr id="2" name="Picture 1">
            <a:extLst>
              <a:ext uri="{FF2B5EF4-FFF2-40B4-BE49-F238E27FC236}">
                <a16:creationId xmlns:a16="http://schemas.microsoft.com/office/drawing/2014/main" id="{4A78A21E-740D-0335-9D76-24F53EF01A9D}"/>
              </a:ext>
            </a:extLst>
          </p:cNvPr>
          <p:cNvPicPr>
            <a:picLocks noChangeAspect="1"/>
          </p:cNvPicPr>
          <p:nvPr/>
        </p:nvPicPr>
        <p:blipFill>
          <a:blip r:embed="rId3"/>
          <a:stretch>
            <a:fillRect/>
          </a:stretch>
        </p:blipFill>
        <p:spPr>
          <a:xfrm>
            <a:off x="590350" y="0"/>
            <a:ext cx="7963300" cy="6858000"/>
          </a:xfrm>
          <a:prstGeom prst="rect">
            <a:avLst/>
          </a:prstGeom>
        </p:spPr>
      </p:pic>
    </p:spTree>
    <p:extLst>
      <p:ext uri="{BB962C8B-B14F-4D97-AF65-F5344CB8AC3E}">
        <p14:creationId xmlns:p14="http://schemas.microsoft.com/office/powerpoint/2010/main" val="36691677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5" name="Content Placeholder 2"/>
          <p:cNvSpPr>
            <a:spLocks noGrp="1"/>
          </p:cNvSpPr>
          <p:nvPr>
            <p:ph idx="1"/>
          </p:nvPr>
        </p:nvSpPr>
        <p:spPr>
          <a:xfrm>
            <a:off x="457200" y="1337970"/>
            <a:ext cx="8229600" cy="5259382"/>
          </a:xfrm>
        </p:spPr>
        <p:txBody>
          <a:bodyPr>
            <a:normAutofit fontScale="77500" lnSpcReduction="20000"/>
          </a:bodyPr>
          <a:lstStyle/>
          <a:p>
            <a:pPr marL="0" indent="0" algn="ctr">
              <a:buNone/>
            </a:pPr>
            <a:r>
              <a:rPr lang="en-GB" sz="4600" b="1" u="sng" dirty="0"/>
              <a:t>The importance of supporting your child</a:t>
            </a:r>
          </a:p>
          <a:p>
            <a:pPr marL="0" indent="0" algn="ctr">
              <a:buNone/>
            </a:pPr>
            <a:endParaRPr lang="en-GB" b="1" u="sng" dirty="0">
              <a:solidFill>
                <a:srgbClr val="00B050"/>
              </a:solidFill>
            </a:endParaRPr>
          </a:p>
          <a:p>
            <a:pPr marL="0" indent="0">
              <a:buNone/>
            </a:pPr>
            <a:r>
              <a:rPr lang="en-GB" sz="3600" b="1" u="sng" dirty="0"/>
              <a:t>Reading</a:t>
            </a:r>
          </a:p>
          <a:p>
            <a:pPr marL="0" indent="0">
              <a:buNone/>
            </a:pPr>
            <a:endParaRPr lang="en-GB" b="1" u="sng" dirty="0">
              <a:solidFill>
                <a:srgbClr val="00B050"/>
              </a:solidFill>
            </a:endParaRPr>
          </a:p>
          <a:p>
            <a:r>
              <a:rPr lang="en-GB" sz="3400" dirty="0">
                <a:solidFill>
                  <a:srgbClr val="00B050"/>
                </a:solidFill>
              </a:rPr>
              <a:t>Children hand in reading records </a:t>
            </a:r>
            <a:r>
              <a:rPr lang="en-GB" sz="3400" b="1" dirty="0">
                <a:solidFill>
                  <a:srgbClr val="00B050"/>
                </a:solidFill>
              </a:rPr>
              <a:t>every</a:t>
            </a:r>
            <a:r>
              <a:rPr lang="en-GB" sz="3400" dirty="0">
                <a:solidFill>
                  <a:srgbClr val="00B050"/>
                </a:solidFill>
              </a:rPr>
              <a:t> Monday (even if they have not finished their book). </a:t>
            </a:r>
          </a:p>
          <a:p>
            <a:pPr marL="0" indent="0">
              <a:buNone/>
            </a:pPr>
            <a:endParaRPr lang="en-GB" sz="3400" dirty="0">
              <a:solidFill>
                <a:srgbClr val="00B050"/>
              </a:solidFill>
            </a:endParaRPr>
          </a:p>
          <a:p>
            <a:r>
              <a:rPr lang="en-GB" sz="3400" dirty="0">
                <a:solidFill>
                  <a:srgbClr val="00B050"/>
                </a:solidFill>
              </a:rPr>
              <a:t>We recommend children read daily 20 minutes.</a:t>
            </a:r>
          </a:p>
          <a:p>
            <a:r>
              <a:rPr lang="en-GB" sz="3400" b="1" dirty="0">
                <a:solidFill>
                  <a:srgbClr val="00B050"/>
                </a:solidFill>
              </a:rPr>
              <a:t>We ask for parent signatures/comments once a week. </a:t>
            </a:r>
            <a:endParaRPr lang="en-GB" sz="3400" dirty="0">
              <a:solidFill>
                <a:srgbClr val="00B050"/>
              </a:solidFill>
            </a:endParaRPr>
          </a:p>
          <a:p>
            <a:r>
              <a:rPr lang="en-GB" sz="3400" dirty="0">
                <a:solidFill>
                  <a:srgbClr val="00B050"/>
                </a:solidFill>
              </a:rPr>
              <a:t>Support you can give your child at home with reading.</a:t>
            </a:r>
          </a:p>
          <a:p>
            <a:pPr marL="0" indent="0" algn="ctr">
              <a:buNone/>
            </a:pPr>
            <a:endParaRPr lang="en-GB" dirty="0">
              <a:solidFill>
                <a:srgbClr val="00B050"/>
              </a:solidFill>
            </a:endParaRPr>
          </a:p>
        </p:txBody>
      </p:sp>
      <p:pic>
        <p:nvPicPr>
          <p:cNvPr id="2" name="Picture 1"/>
          <p:cNvPicPr>
            <a:picLocks noChangeAspect="1"/>
          </p:cNvPicPr>
          <p:nvPr/>
        </p:nvPicPr>
        <p:blipFill>
          <a:blip r:embed="rId3"/>
          <a:stretch>
            <a:fillRect/>
          </a:stretch>
        </p:blipFill>
        <p:spPr>
          <a:xfrm>
            <a:off x="179512" y="194970"/>
            <a:ext cx="1774090" cy="1176630"/>
          </a:xfrm>
          <a:prstGeom prst="rect">
            <a:avLst/>
          </a:prstGeom>
        </p:spPr>
      </p:pic>
    </p:spTree>
    <p:extLst>
      <p:ext uri="{BB962C8B-B14F-4D97-AF65-F5344CB8AC3E}">
        <p14:creationId xmlns:p14="http://schemas.microsoft.com/office/powerpoint/2010/main" val="22628556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5" name="Content Placeholder 2"/>
          <p:cNvSpPr>
            <a:spLocks noGrp="1"/>
          </p:cNvSpPr>
          <p:nvPr>
            <p:ph idx="1"/>
          </p:nvPr>
        </p:nvSpPr>
        <p:spPr>
          <a:xfrm>
            <a:off x="457200" y="1600200"/>
            <a:ext cx="8229600" cy="4525963"/>
          </a:xfrm>
        </p:spPr>
        <p:txBody>
          <a:bodyPr vert="horz" lIns="91440" tIns="45720" rIns="91440" bIns="45720" rtlCol="0" anchor="t">
            <a:normAutofit/>
          </a:bodyPr>
          <a:lstStyle/>
          <a:p>
            <a:pPr marL="0" indent="0">
              <a:buNone/>
            </a:pPr>
            <a:endParaRPr lang="en-GB" sz="2400" b="1" dirty="0">
              <a:solidFill>
                <a:srgbClr val="00B050"/>
              </a:solidFill>
            </a:endParaRPr>
          </a:p>
          <a:p>
            <a:pPr marL="0" indent="0">
              <a:buNone/>
            </a:pPr>
            <a:r>
              <a:rPr lang="en-GB" b="1" u="sng" dirty="0"/>
              <a:t>Spellings</a:t>
            </a:r>
            <a:r>
              <a:rPr lang="en-GB" u="sng" dirty="0"/>
              <a:t> </a:t>
            </a:r>
            <a:r>
              <a:rPr lang="en-GB" sz="2800" dirty="0">
                <a:solidFill>
                  <a:srgbClr val="00B050"/>
                </a:solidFill>
              </a:rPr>
              <a:t>– </a:t>
            </a:r>
            <a:r>
              <a:rPr lang="en-GB" dirty="0">
                <a:solidFill>
                  <a:srgbClr val="00B050"/>
                </a:solidFill>
              </a:rPr>
              <a:t>Spelling shed.</a:t>
            </a:r>
          </a:p>
          <a:p>
            <a:pPr marL="0" indent="0">
              <a:buNone/>
            </a:pPr>
            <a:endParaRPr lang="en-GB" dirty="0">
              <a:solidFill>
                <a:srgbClr val="00B050"/>
              </a:solidFill>
              <a:ea typeface="Calibri"/>
              <a:cs typeface="Calibri"/>
            </a:endParaRPr>
          </a:p>
          <a:p>
            <a:pPr marL="0" indent="0">
              <a:buNone/>
            </a:pPr>
            <a:r>
              <a:rPr lang="en-GB" dirty="0">
                <a:solidFill>
                  <a:srgbClr val="00B050"/>
                </a:solidFill>
                <a:ea typeface="Calibri"/>
                <a:cs typeface="Calibri"/>
              </a:rPr>
              <a:t>Ten new spellings each week.</a:t>
            </a:r>
          </a:p>
          <a:p>
            <a:pPr marL="0" indent="0">
              <a:buNone/>
            </a:pPr>
            <a:endParaRPr lang="en-GB" dirty="0">
              <a:solidFill>
                <a:srgbClr val="00B050"/>
              </a:solidFill>
              <a:ea typeface="Calibri"/>
              <a:cs typeface="Calibri"/>
            </a:endParaRPr>
          </a:p>
          <a:p>
            <a:pPr marL="0" indent="0">
              <a:buNone/>
            </a:pPr>
            <a:r>
              <a:rPr lang="en-GB" dirty="0">
                <a:solidFill>
                  <a:srgbClr val="00B050"/>
                </a:solidFill>
                <a:ea typeface="Calibri"/>
                <a:cs typeface="Calibri"/>
              </a:rPr>
              <a:t>Homework sheet is sent home on a Wednesday to be returned for/by Monday.</a:t>
            </a:r>
          </a:p>
          <a:p>
            <a:endParaRPr lang="en-GB" dirty="0">
              <a:solidFill>
                <a:srgbClr val="00B050"/>
              </a:solidFill>
              <a:ea typeface="Calibri"/>
              <a:cs typeface="Calibri"/>
            </a:endParaRPr>
          </a:p>
          <a:p>
            <a:endParaRPr lang="en-GB" dirty="0">
              <a:solidFill>
                <a:srgbClr val="00B050"/>
              </a:solidFill>
              <a:ea typeface="Calibri"/>
              <a:cs typeface="Calibri"/>
            </a:endParaRPr>
          </a:p>
          <a:p>
            <a:endParaRPr lang="en-GB" dirty="0">
              <a:solidFill>
                <a:srgbClr val="00B050"/>
              </a:solidFill>
              <a:ea typeface="Calibri"/>
              <a:cs typeface="Calibri"/>
            </a:endParaRPr>
          </a:p>
        </p:txBody>
      </p:sp>
      <p:pic>
        <p:nvPicPr>
          <p:cNvPr id="2" name="Picture 1"/>
          <p:cNvPicPr>
            <a:picLocks noChangeAspect="1"/>
          </p:cNvPicPr>
          <p:nvPr/>
        </p:nvPicPr>
        <p:blipFill>
          <a:blip r:embed="rId3"/>
          <a:stretch>
            <a:fillRect/>
          </a:stretch>
        </p:blipFill>
        <p:spPr>
          <a:xfrm>
            <a:off x="179512" y="194970"/>
            <a:ext cx="1774090" cy="1176630"/>
          </a:xfrm>
          <a:prstGeom prst="rect">
            <a:avLst/>
          </a:prstGeom>
        </p:spPr>
      </p:pic>
    </p:spTree>
    <p:extLst>
      <p:ext uri="{BB962C8B-B14F-4D97-AF65-F5344CB8AC3E}">
        <p14:creationId xmlns:p14="http://schemas.microsoft.com/office/powerpoint/2010/main" val="487012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755576" y="0"/>
            <a:ext cx="8229600" cy="1143000"/>
          </a:xfrm>
        </p:spPr>
        <p:txBody>
          <a:bodyPr>
            <a:noAutofit/>
          </a:bodyPr>
          <a:lstStyle/>
          <a:p>
            <a:r>
              <a:rPr lang="en-GB" sz="1800" dirty="0">
                <a:solidFill>
                  <a:srgbClr val="00B050"/>
                </a:solidFill>
              </a:rPr>
              <a:t>Driven by high expectations; promoting excellence</a:t>
            </a:r>
          </a:p>
        </p:txBody>
      </p:sp>
      <p:sp>
        <p:nvSpPr>
          <p:cNvPr id="5" name="Content Placeholder 2"/>
          <p:cNvSpPr>
            <a:spLocks noGrp="1"/>
          </p:cNvSpPr>
          <p:nvPr>
            <p:ph idx="1"/>
          </p:nvPr>
        </p:nvSpPr>
        <p:spPr>
          <a:xfrm>
            <a:off x="467544" y="1772816"/>
            <a:ext cx="8229600" cy="4525963"/>
          </a:xfrm>
        </p:spPr>
        <p:txBody>
          <a:bodyPr vert="horz" lIns="91440" tIns="45720" rIns="91440" bIns="45720" rtlCol="0" anchor="t">
            <a:normAutofit fontScale="85000" lnSpcReduction="20000"/>
          </a:bodyPr>
          <a:lstStyle/>
          <a:p>
            <a:pPr marL="0" indent="0" algn="ctr">
              <a:buNone/>
            </a:pPr>
            <a:r>
              <a:rPr lang="en-GB" b="1" u="sng" dirty="0"/>
              <a:t>Events throughout the Year (TBC)</a:t>
            </a:r>
          </a:p>
          <a:p>
            <a:pPr marL="0" indent="0" algn="ctr">
              <a:buNone/>
            </a:pPr>
            <a:endParaRPr lang="en-GB" b="1" u="sng" dirty="0">
              <a:solidFill>
                <a:srgbClr val="00B050"/>
              </a:solidFill>
            </a:endParaRPr>
          </a:p>
          <a:p>
            <a:r>
              <a:rPr lang="en-GB" dirty="0"/>
              <a:t>Class Assembly</a:t>
            </a:r>
          </a:p>
          <a:p>
            <a:r>
              <a:rPr lang="en-GB" dirty="0"/>
              <a:t>Class Trip- (Focus TBC- Spring/Summer term)</a:t>
            </a:r>
            <a:endParaRPr lang="en-GB" dirty="0">
              <a:ea typeface="Calibri"/>
              <a:cs typeface="Calibri"/>
            </a:endParaRPr>
          </a:p>
          <a:p>
            <a:r>
              <a:rPr lang="en-GB" dirty="0"/>
              <a:t>Tray Days</a:t>
            </a:r>
          </a:p>
          <a:p>
            <a:r>
              <a:rPr lang="en-GB" dirty="0"/>
              <a:t>Parents Evening – Autumn face to face (6</a:t>
            </a:r>
            <a:r>
              <a:rPr lang="en-GB" baseline="30000" dirty="0"/>
              <a:t>th</a:t>
            </a:r>
            <a:r>
              <a:rPr lang="en-GB" dirty="0"/>
              <a:t> and 8</a:t>
            </a:r>
            <a:r>
              <a:rPr lang="en-GB" baseline="30000" dirty="0"/>
              <a:t>th</a:t>
            </a:r>
            <a:r>
              <a:rPr lang="en-GB" dirty="0"/>
              <a:t> October 2026) and Spring online</a:t>
            </a:r>
            <a:endParaRPr lang="en-GB" dirty="0">
              <a:ea typeface="Calibri"/>
              <a:cs typeface="Calibri"/>
            </a:endParaRPr>
          </a:p>
          <a:p>
            <a:r>
              <a:rPr lang="en-GB" dirty="0"/>
              <a:t>Church services </a:t>
            </a:r>
          </a:p>
          <a:p>
            <a:r>
              <a:rPr lang="en-GB" dirty="0"/>
              <a:t>Sporting events</a:t>
            </a:r>
          </a:p>
          <a:p>
            <a:pPr lvl="0"/>
            <a:r>
              <a:rPr lang="en-GB" dirty="0"/>
              <a:t>PTA events- check Newsletter</a:t>
            </a:r>
          </a:p>
          <a:p>
            <a:pPr lvl="0"/>
            <a:r>
              <a:rPr lang="en-GB" dirty="0"/>
              <a:t>Harvest Festival</a:t>
            </a:r>
          </a:p>
          <a:p>
            <a:endParaRPr lang="en-GB" dirty="0">
              <a:solidFill>
                <a:srgbClr val="00B050"/>
              </a:solidFill>
            </a:endParaRPr>
          </a:p>
        </p:txBody>
      </p:sp>
      <p:pic>
        <p:nvPicPr>
          <p:cNvPr id="2" name="Picture 1"/>
          <p:cNvPicPr>
            <a:picLocks noChangeAspect="1"/>
          </p:cNvPicPr>
          <p:nvPr/>
        </p:nvPicPr>
        <p:blipFill>
          <a:blip r:embed="rId3"/>
          <a:stretch>
            <a:fillRect/>
          </a:stretch>
        </p:blipFill>
        <p:spPr>
          <a:xfrm>
            <a:off x="107504" y="423570"/>
            <a:ext cx="1774090" cy="1176630"/>
          </a:xfrm>
          <a:prstGeom prst="rect">
            <a:avLst/>
          </a:prstGeom>
        </p:spPr>
      </p:pic>
    </p:spTree>
    <p:extLst>
      <p:ext uri="{BB962C8B-B14F-4D97-AF65-F5344CB8AC3E}">
        <p14:creationId xmlns:p14="http://schemas.microsoft.com/office/powerpoint/2010/main" val="1861067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51679" y="2564904"/>
            <a:ext cx="5425600" cy="1038636"/>
          </a:xfrm>
        </p:spPr>
        <p:txBody>
          <a:bodyPr>
            <a:normAutofit fontScale="85000" lnSpcReduction="20000"/>
          </a:bodyPr>
          <a:lstStyle/>
          <a:p>
            <a:pPr marL="0" indent="0" algn="ctr">
              <a:buNone/>
            </a:pPr>
            <a:r>
              <a:rPr lang="en-GB" sz="4400" dirty="0"/>
              <a:t>Thank you for your support.</a:t>
            </a:r>
          </a:p>
          <a:p>
            <a:pPr marL="0" indent="0" algn="ctr">
              <a:buNone/>
            </a:pPr>
            <a:endParaRPr lang="en-GB" sz="4400" dirty="0"/>
          </a:p>
        </p:txBody>
      </p:sp>
      <p:sp>
        <p:nvSpPr>
          <p:cNvPr id="4" name="Title 1"/>
          <p:cNvSpPr txBox="1">
            <a:spLocks/>
          </p:cNvSpPr>
          <p:nvPr/>
        </p:nvSpPr>
        <p:spPr>
          <a:xfrm>
            <a:off x="749679" y="53752"/>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1800" dirty="0">
                <a:solidFill>
                  <a:srgbClr val="00B050"/>
                </a:solidFill>
              </a:rPr>
              <a:t>Driven by high expectations; promoting excellence</a:t>
            </a:r>
          </a:p>
        </p:txBody>
      </p:sp>
      <p:pic>
        <p:nvPicPr>
          <p:cNvPr id="7" name="Picture 6"/>
          <p:cNvPicPr>
            <a:picLocks noChangeAspect="1"/>
          </p:cNvPicPr>
          <p:nvPr/>
        </p:nvPicPr>
        <p:blipFill>
          <a:blip r:embed="rId3"/>
          <a:stretch>
            <a:fillRect/>
          </a:stretch>
        </p:blipFill>
        <p:spPr>
          <a:xfrm>
            <a:off x="107504" y="423570"/>
            <a:ext cx="1774090" cy="1176630"/>
          </a:xfrm>
          <a:prstGeom prst="rect">
            <a:avLst/>
          </a:prstGeom>
        </p:spPr>
      </p:pic>
    </p:spTree>
    <p:extLst>
      <p:ext uri="{BB962C8B-B14F-4D97-AF65-F5344CB8AC3E}">
        <p14:creationId xmlns:p14="http://schemas.microsoft.com/office/powerpoint/2010/main" val="26501274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2268</TotalTime>
  <Words>1604</Words>
  <Application>Microsoft Office PowerPoint</Application>
  <PresentationFormat>On-screen Show (4:3)</PresentationFormat>
  <Paragraphs>127</Paragraphs>
  <Slides>10</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Helvetica</vt:lpstr>
      <vt:lpstr>Office Theme</vt:lpstr>
      <vt:lpstr> Crowthorne Church of England Primary School</vt:lpstr>
      <vt:lpstr>Driven by high expectations; promoting excellence</vt:lpstr>
      <vt:lpstr>Driven by high expectations; promoting excellence</vt:lpstr>
      <vt:lpstr>Driven by high expectations; promoting excellence</vt:lpstr>
      <vt:lpstr>PowerPoint Presentation</vt:lpstr>
      <vt:lpstr>PowerPoint Presentation</vt:lpstr>
      <vt:lpstr>Driven by high expectations; promoting excellence</vt:lpstr>
      <vt:lpstr>Driven by high expectations; promoting excellence</vt:lpstr>
      <vt:lpstr>Driven by high expectations; promoting excellence</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Crowthorne Church of England Primary School</dc:title>
  <dc:creator>Mr Henderson</dc:creator>
  <cp:lastModifiedBy>Lauren Price</cp:lastModifiedBy>
  <cp:revision>238</cp:revision>
  <cp:lastPrinted>2022-09-14T11:45:09Z</cp:lastPrinted>
  <dcterms:created xsi:type="dcterms:W3CDTF">2015-09-01T13:04:09Z</dcterms:created>
  <dcterms:modified xsi:type="dcterms:W3CDTF">2026-09-14T15:14:40Z</dcterms:modified>
</cp:coreProperties>
</file>