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2" r:id="rId3"/>
    <p:sldId id="263" r:id="rId4"/>
    <p:sldId id="272" r:id="rId5"/>
    <p:sldId id="257" r:id="rId6"/>
    <p:sldId id="264" r:id="rId7"/>
    <p:sldId id="265" r:id="rId8"/>
    <p:sldId id="258" r:id="rId9"/>
    <p:sldId id="266" r:id="rId10"/>
    <p:sldId id="267" r:id="rId11"/>
    <p:sldId id="268" r:id="rId12"/>
    <p:sldId id="269" r:id="rId13"/>
    <p:sldId id="270" r:id="rId14"/>
    <p:sldId id="271" r:id="rId15"/>
    <p:sldId id="260" r:id="rId16"/>
    <p:sldId id="259" r:id="rId17"/>
    <p:sldId id="26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8" dt="2026-09-15T20:02:36.502"/>
    <p1510:client id="{F79BD982-5A3A-5D52-53BC-1151B0F71D61}" v="31" dt="2026-09-15T19:56:36.1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5" autoAdjust="0"/>
    <p:restoredTop sz="94717" autoAdjust="0"/>
  </p:normalViewPr>
  <p:slideViewPr>
    <p:cSldViewPr>
      <p:cViewPr>
        <p:scale>
          <a:sx n="80" d="100"/>
          <a:sy n="80" d="100"/>
        </p:scale>
        <p:origin x="1526" y="125"/>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Brodrick" userId="S::abrodrick@crowthornecofe.co.uk::15afa5c7-15bb-4e60-9081-6962ce98391a" providerId="AD" clId="Web-{F79BD982-5A3A-5D52-53BC-1151B0F71D61}"/>
    <pc:docChg chg="modSld">
      <pc:chgData name="Anna Brodrick" userId="S::abrodrick@crowthornecofe.co.uk::15afa5c7-15bb-4e60-9081-6962ce98391a" providerId="AD" clId="Web-{F79BD982-5A3A-5D52-53BC-1151B0F71D61}" dt="2026-09-15T19:56:36.131" v="31" actId="1076"/>
      <pc:docMkLst>
        <pc:docMk/>
      </pc:docMkLst>
      <pc:sldChg chg="modSp">
        <pc:chgData name="Anna Brodrick" userId="S::abrodrick@crowthornecofe.co.uk::15afa5c7-15bb-4e60-9081-6962ce98391a" providerId="AD" clId="Web-{F79BD982-5A3A-5D52-53BC-1151B0F71D61}" dt="2026-09-15T19:48:26.522" v="14" actId="20577"/>
        <pc:sldMkLst>
          <pc:docMk/>
          <pc:sldMk cId="186106720" sldId="259"/>
        </pc:sldMkLst>
        <pc:spChg chg="mod">
          <ac:chgData name="Anna Brodrick" userId="S::abrodrick@crowthornecofe.co.uk::15afa5c7-15bb-4e60-9081-6962ce98391a" providerId="AD" clId="Web-{F79BD982-5A3A-5D52-53BC-1151B0F71D61}" dt="2026-09-15T19:48:26.522" v="14" actId="20577"/>
          <ac:spMkLst>
            <pc:docMk/>
            <pc:sldMk cId="186106720" sldId="259"/>
            <ac:spMk id="5" creationId="{00000000-0000-0000-0000-000000000000}"/>
          </ac:spMkLst>
        </pc:spChg>
      </pc:sldChg>
      <pc:sldChg chg="addSp delSp modSp">
        <pc:chgData name="Anna Brodrick" userId="S::abrodrick@crowthornecofe.co.uk::15afa5c7-15bb-4e60-9081-6962ce98391a" providerId="AD" clId="Web-{F79BD982-5A3A-5D52-53BC-1151B0F71D61}" dt="2026-09-15T19:56:36.131" v="31" actId="1076"/>
        <pc:sldMkLst>
          <pc:docMk/>
          <pc:sldMk cId="3776402011" sldId="261"/>
        </pc:sldMkLst>
        <pc:picChg chg="del">
          <ac:chgData name="Anna Brodrick" userId="S::abrodrick@crowthornecofe.co.uk::15afa5c7-15bb-4e60-9081-6962ce98391a" providerId="AD" clId="Web-{F79BD982-5A3A-5D52-53BC-1151B0F71D61}" dt="2026-09-15T19:48:38.070" v="15"/>
          <ac:picMkLst>
            <pc:docMk/>
            <pc:sldMk cId="3776402011" sldId="261"/>
            <ac:picMk id="3" creationId="{00000000-0000-0000-0000-000000000000}"/>
          </ac:picMkLst>
        </pc:picChg>
        <pc:picChg chg="del">
          <ac:chgData name="Anna Brodrick" userId="S::abrodrick@crowthornecofe.co.uk::15afa5c7-15bb-4e60-9081-6962ce98391a" providerId="AD" clId="Web-{F79BD982-5A3A-5D52-53BC-1151B0F71D61}" dt="2026-09-15T19:48:40.539" v="16"/>
          <ac:picMkLst>
            <pc:docMk/>
            <pc:sldMk cId="3776402011" sldId="261"/>
            <ac:picMk id="6" creationId="{00000000-0000-0000-0000-000000000000}"/>
          </ac:picMkLst>
        </pc:picChg>
        <pc:picChg chg="del">
          <ac:chgData name="Anna Brodrick" userId="S::abrodrick@crowthornecofe.co.uk::15afa5c7-15bb-4e60-9081-6962ce98391a" providerId="AD" clId="Web-{F79BD982-5A3A-5D52-53BC-1151B0F71D61}" dt="2026-09-15T19:48:56.993" v="19"/>
          <ac:picMkLst>
            <pc:docMk/>
            <pc:sldMk cId="3776402011" sldId="261"/>
            <ac:picMk id="8" creationId="{00000000-0000-0000-0000-000000000000}"/>
          </ac:picMkLst>
        </pc:picChg>
        <pc:picChg chg="add del mod">
          <ac:chgData name="Anna Brodrick" userId="S::abrodrick@crowthornecofe.co.uk::15afa5c7-15bb-4e60-9081-6962ce98391a" providerId="AD" clId="Web-{F79BD982-5A3A-5D52-53BC-1151B0F71D61}" dt="2026-09-15T19:56:31.365" v="30" actId="14100"/>
          <ac:picMkLst>
            <pc:docMk/>
            <pc:sldMk cId="3776402011" sldId="261"/>
            <ac:picMk id="9" creationId="{00000000-0000-0000-0000-000000000000}"/>
          </ac:picMkLst>
        </pc:picChg>
        <pc:picChg chg="add del mod">
          <ac:chgData name="Anna Brodrick" userId="S::abrodrick@crowthornecofe.co.uk::15afa5c7-15bb-4e60-9081-6962ce98391a" providerId="AD" clId="Web-{F79BD982-5A3A-5D52-53BC-1151B0F71D61}" dt="2026-09-15T19:56:36.131" v="31" actId="1076"/>
          <ac:picMkLst>
            <pc:docMk/>
            <pc:sldMk cId="3776402011" sldId="261"/>
            <ac:picMk id="11" creationId="{00000000-0000-0000-0000-000000000000}"/>
          </ac:picMkLst>
        </pc:picChg>
      </pc:sldChg>
      <pc:sldChg chg="addSp delSp modSp">
        <pc:chgData name="Anna Brodrick" userId="S::abrodrick@crowthornecofe.co.uk::15afa5c7-15bb-4e60-9081-6962ce98391a" providerId="AD" clId="Web-{F79BD982-5A3A-5D52-53BC-1151B0F71D61}" dt="2026-09-15T19:39:36.098" v="9" actId="14100"/>
        <pc:sldMkLst>
          <pc:docMk/>
          <pc:sldMk cId="3896412333" sldId="262"/>
        </pc:sldMkLst>
        <pc:picChg chg="mod">
          <ac:chgData name="Anna Brodrick" userId="S::abrodrick@crowthornecofe.co.uk::15afa5c7-15bb-4e60-9081-6962ce98391a" providerId="AD" clId="Web-{F79BD982-5A3A-5D52-53BC-1151B0F71D61}" dt="2026-09-15T19:39:24.035" v="8" actId="14100"/>
          <ac:picMkLst>
            <pc:docMk/>
            <pc:sldMk cId="3896412333" sldId="262"/>
            <ac:picMk id="6" creationId="{00000000-0000-0000-0000-000000000000}"/>
          </ac:picMkLst>
        </pc:picChg>
        <pc:picChg chg="add mod">
          <ac:chgData name="Anna Brodrick" userId="S::abrodrick@crowthornecofe.co.uk::15afa5c7-15bb-4e60-9081-6962ce98391a" providerId="AD" clId="Web-{F79BD982-5A3A-5D52-53BC-1151B0F71D61}" dt="2026-09-15T19:39:36.098" v="9" actId="14100"/>
          <ac:picMkLst>
            <pc:docMk/>
            <pc:sldMk cId="3896412333" sldId="262"/>
            <ac:picMk id="7" creationId="{3F2273B6-DC4D-D530-2B8E-65590955852A}"/>
          </ac:picMkLst>
        </pc:picChg>
        <pc:picChg chg="del">
          <ac:chgData name="Anna Brodrick" userId="S::abrodrick@crowthornecofe.co.uk::15afa5c7-15bb-4e60-9081-6962ce98391a" providerId="AD" clId="Web-{F79BD982-5A3A-5D52-53BC-1151B0F71D61}" dt="2026-09-15T19:37:37.466" v="0"/>
          <ac:picMkLst>
            <pc:docMk/>
            <pc:sldMk cId="3896412333" sldId="262"/>
            <ac:picMk id="11" creationId="{00000000-0000-0000-0000-000000000000}"/>
          </ac:picMkLst>
        </pc:picChg>
      </pc:sldChg>
      <pc:sldChg chg="modSp">
        <pc:chgData name="Anna Brodrick" userId="S::abrodrick@crowthornecofe.co.uk::15afa5c7-15bb-4e60-9081-6962ce98391a" providerId="AD" clId="Web-{F79BD982-5A3A-5D52-53BC-1151B0F71D61}" dt="2026-09-15T19:47:12.424" v="11" actId="20577"/>
        <pc:sldMkLst>
          <pc:docMk/>
          <pc:sldMk cId="3878177389" sldId="268"/>
        </pc:sldMkLst>
        <pc:spChg chg="mod">
          <ac:chgData name="Anna Brodrick" userId="S::abrodrick@crowthornecofe.co.uk::15afa5c7-15bb-4e60-9081-6962ce98391a" providerId="AD" clId="Web-{F79BD982-5A3A-5D52-53BC-1151B0F71D61}" dt="2026-09-15T19:47:12.424" v="11" actId="20577"/>
          <ac:spMkLst>
            <pc:docMk/>
            <pc:sldMk cId="3878177389" sldId="268"/>
            <ac:spMk id="3" creationId="{00000000-0000-0000-0000-000000000000}"/>
          </ac:spMkLst>
        </pc:spChg>
      </pc:sldChg>
    </pc:docChg>
  </pc:docChgLst>
  <pc:docChgLst>
    <pc:chgData name="Anna Brodrick" userId="S::abrodrick@crowthornecofe.co.uk::15afa5c7-15bb-4e60-9081-6962ce98391a" providerId="AD" clId="Web-{00000000-0000-0000-0000-000000000000}"/>
    <pc:docChg chg="modSld">
      <pc:chgData name="Anna Brodrick" userId="S::abrodrick@crowthornecofe.co.uk::15afa5c7-15bb-4e60-9081-6962ce98391a" providerId="AD" clId="Web-{00000000-0000-0000-0000-000000000000}" dt="2026-09-15T20:02:36.502" v="7" actId="1076"/>
      <pc:docMkLst>
        <pc:docMk/>
      </pc:docMkLst>
      <pc:sldChg chg="modSp">
        <pc:chgData name="Anna Brodrick" userId="S::abrodrick@crowthornecofe.co.uk::15afa5c7-15bb-4e60-9081-6962ce98391a" providerId="AD" clId="Web-{00000000-0000-0000-0000-000000000000}" dt="2026-09-15T20:02:36.502" v="7" actId="1076"/>
        <pc:sldMkLst>
          <pc:docMk/>
          <pc:sldMk cId="3776402011" sldId="261"/>
        </pc:sldMkLst>
        <pc:picChg chg="mod">
          <ac:chgData name="Anna Brodrick" userId="S::abrodrick@crowthornecofe.co.uk::15afa5c7-15bb-4e60-9081-6962ce98391a" providerId="AD" clId="Web-{00000000-0000-0000-0000-000000000000}" dt="2026-09-15T20:02:21.235" v="5" actId="1076"/>
          <ac:picMkLst>
            <pc:docMk/>
            <pc:sldMk cId="3776402011" sldId="261"/>
            <ac:picMk id="9" creationId="{00000000-0000-0000-0000-000000000000}"/>
          </ac:picMkLst>
        </pc:picChg>
        <pc:picChg chg="mod ord">
          <ac:chgData name="Anna Brodrick" userId="S::abrodrick@crowthornecofe.co.uk::15afa5c7-15bb-4e60-9081-6962ce98391a" providerId="AD" clId="Web-{00000000-0000-0000-0000-000000000000}" dt="2026-09-15T20:02:36.502" v="7" actId="1076"/>
          <ac:picMkLst>
            <pc:docMk/>
            <pc:sldMk cId="3776402011" sldId="261"/>
            <ac:picMk id="1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B8C522-A22D-419B-8AFD-648C963005F1}" type="datetimeFigureOut">
              <a:rPr lang="en-GB" smtClean="0"/>
              <a:t>15/09/2026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765528-BC4A-49A1-9D46-FCF33C1DCC17}" type="slidenum">
              <a:rPr lang="en-GB" smtClean="0"/>
              <a:t>‹#›</a:t>
            </a:fld>
            <a:endParaRPr lang="en-GB"/>
          </a:p>
        </p:txBody>
      </p:sp>
    </p:spTree>
    <p:extLst>
      <p:ext uri="{BB962C8B-B14F-4D97-AF65-F5344CB8AC3E}">
        <p14:creationId xmlns:p14="http://schemas.microsoft.com/office/powerpoint/2010/main" val="3434241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a:t>
            </a:fld>
            <a:endParaRPr lang="en-GB"/>
          </a:p>
        </p:txBody>
      </p:sp>
    </p:spTree>
    <p:extLst>
      <p:ext uri="{BB962C8B-B14F-4D97-AF65-F5344CB8AC3E}">
        <p14:creationId xmlns:p14="http://schemas.microsoft.com/office/powerpoint/2010/main" val="107714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2</a:t>
            </a:fld>
            <a:endParaRPr lang="en-GB"/>
          </a:p>
        </p:txBody>
      </p:sp>
    </p:spTree>
    <p:extLst>
      <p:ext uri="{BB962C8B-B14F-4D97-AF65-F5344CB8AC3E}">
        <p14:creationId xmlns:p14="http://schemas.microsoft.com/office/powerpoint/2010/main" val="3031346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3</a:t>
            </a:fld>
            <a:endParaRPr lang="en-GB"/>
          </a:p>
        </p:txBody>
      </p:sp>
    </p:spTree>
    <p:extLst>
      <p:ext uri="{BB962C8B-B14F-4D97-AF65-F5344CB8AC3E}">
        <p14:creationId xmlns:p14="http://schemas.microsoft.com/office/powerpoint/2010/main" val="1096364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4</a:t>
            </a:fld>
            <a:endParaRPr lang="en-GB"/>
          </a:p>
        </p:txBody>
      </p:sp>
    </p:spTree>
    <p:extLst>
      <p:ext uri="{BB962C8B-B14F-4D97-AF65-F5344CB8AC3E}">
        <p14:creationId xmlns:p14="http://schemas.microsoft.com/office/powerpoint/2010/main" val="69206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5</a:t>
            </a:fld>
            <a:endParaRPr lang="en-GB"/>
          </a:p>
        </p:txBody>
      </p:sp>
    </p:spTree>
    <p:extLst>
      <p:ext uri="{BB962C8B-B14F-4D97-AF65-F5344CB8AC3E}">
        <p14:creationId xmlns:p14="http://schemas.microsoft.com/office/powerpoint/2010/main" val="30006425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6</a:t>
            </a:fld>
            <a:endParaRPr lang="en-GB"/>
          </a:p>
        </p:txBody>
      </p:sp>
    </p:spTree>
    <p:extLst>
      <p:ext uri="{BB962C8B-B14F-4D97-AF65-F5344CB8AC3E}">
        <p14:creationId xmlns:p14="http://schemas.microsoft.com/office/powerpoint/2010/main" val="82748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7</a:t>
            </a:fld>
            <a:endParaRPr lang="en-GB"/>
          </a:p>
        </p:txBody>
      </p:sp>
    </p:spTree>
    <p:extLst>
      <p:ext uri="{BB962C8B-B14F-4D97-AF65-F5344CB8AC3E}">
        <p14:creationId xmlns:p14="http://schemas.microsoft.com/office/powerpoint/2010/main" val="143124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8</a:t>
            </a:fld>
            <a:endParaRPr lang="en-GB"/>
          </a:p>
        </p:txBody>
      </p:sp>
    </p:spTree>
    <p:extLst>
      <p:ext uri="{BB962C8B-B14F-4D97-AF65-F5344CB8AC3E}">
        <p14:creationId xmlns:p14="http://schemas.microsoft.com/office/powerpoint/2010/main" val="231073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9</a:t>
            </a:fld>
            <a:endParaRPr lang="en-GB"/>
          </a:p>
        </p:txBody>
      </p:sp>
    </p:spTree>
    <p:extLst>
      <p:ext uri="{BB962C8B-B14F-4D97-AF65-F5344CB8AC3E}">
        <p14:creationId xmlns:p14="http://schemas.microsoft.com/office/powerpoint/2010/main" val="4139177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10</a:t>
            </a:fld>
            <a:endParaRPr lang="en-GB"/>
          </a:p>
        </p:txBody>
      </p:sp>
    </p:spTree>
    <p:extLst>
      <p:ext uri="{BB962C8B-B14F-4D97-AF65-F5344CB8AC3E}">
        <p14:creationId xmlns:p14="http://schemas.microsoft.com/office/powerpoint/2010/main" val="10253265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11</a:t>
            </a:fld>
            <a:endParaRPr lang="en-GB"/>
          </a:p>
        </p:txBody>
      </p:sp>
    </p:spTree>
    <p:extLst>
      <p:ext uri="{BB962C8B-B14F-4D97-AF65-F5344CB8AC3E}">
        <p14:creationId xmlns:p14="http://schemas.microsoft.com/office/powerpoint/2010/main" val="3967511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12</a:t>
            </a:fld>
            <a:endParaRPr lang="en-GB"/>
          </a:p>
        </p:txBody>
      </p:sp>
    </p:spTree>
    <p:extLst>
      <p:ext uri="{BB962C8B-B14F-4D97-AF65-F5344CB8AC3E}">
        <p14:creationId xmlns:p14="http://schemas.microsoft.com/office/powerpoint/2010/main" val="3623714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13</a:t>
            </a:fld>
            <a:endParaRPr lang="en-GB"/>
          </a:p>
        </p:txBody>
      </p:sp>
    </p:spTree>
    <p:extLst>
      <p:ext uri="{BB962C8B-B14F-4D97-AF65-F5344CB8AC3E}">
        <p14:creationId xmlns:p14="http://schemas.microsoft.com/office/powerpoint/2010/main" val="1643943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14</a:t>
            </a:fld>
            <a:endParaRPr lang="en-GB"/>
          </a:p>
        </p:txBody>
      </p:sp>
    </p:spTree>
    <p:extLst>
      <p:ext uri="{BB962C8B-B14F-4D97-AF65-F5344CB8AC3E}">
        <p14:creationId xmlns:p14="http://schemas.microsoft.com/office/powerpoint/2010/main" val="16856393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15</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a:t>
            </a:r>
          </a:p>
          <a:p>
            <a:r>
              <a:rPr lang="en-GB" dirty="0"/>
              <a:t>We always try to give as much notice as possible. Please read all school communications carefully</a:t>
            </a:r>
          </a:p>
        </p:txBody>
      </p:sp>
      <p:sp>
        <p:nvSpPr>
          <p:cNvPr id="4" name="Slide Number Placeholder 3"/>
          <p:cNvSpPr>
            <a:spLocks noGrp="1"/>
          </p:cNvSpPr>
          <p:nvPr>
            <p:ph type="sldNum" sz="quarter" idx="10"/>
          </p:nvPr>
        </p:nvSpPr>
        <p:spPr/>
        <p:txBody>
          <a:bodyPr/>
          <a:lstStyle/>
          <a:p>
            <a:fld id="{08765528-BC4A-49A1-9D46-FCF33C1DCC17}" type="slidenum">
              <a:rPr lang="en-GB" smtClean="0"/>
              <a:t>16</a:t>
            </a:fld>
            <a:endParaRPr lang="en-GB"/>
          </a:p>
        </p:txBody>
      </p:sp>
    </p:spTree>
    <p:extLst>
      <p:ext uri="{BB962C8B-B14F-4D97-AF65-F5344CB8AC3E}">
        <p14:creationId xmlns:p14="http://schemas.microsoft.com/office/powerpoint/2010/main" val="3590871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17</a:t>
            </a:fld>
            <a:endParaRPr lang="en-GB"/>
          </a:p>
        </p:txBody>
      </p:sp>
    </p:spTree>
    <p:extLst>
      <p:ext uri="{BB962C8B-B14F-4D97-AF65-F5344CB8AC3E}">
        <p14:creationId xmlns:p14="http://schemas.microsoft.com/office/powerpoint/2010/main" val="2892417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798467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199993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41BB65-C482-4D32-91DF-BFBDC7AA5892}"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89947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41BB65-C482-4D32-91DF-BFBDC7AA5892}"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9975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41BB65-C482-4D32-91DF-BFBDC7AA5892}" type="datetimeFigureOut">
              <a:rPr lang="en-GB" smtClean="0"/>
              <a:t>15/09/2026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437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41BB65-C482-4D32-91DF-BFBDC7AA5892}" type="datetimeFigureOut">
              <a:rPr lang="en-GB" smtClean="0"/>
              <a:t>15/09/2026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05212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1BB65-C482-4D32-91DF-BFBDC7AA5892}" type="datetimeFigureOut">
              <a:rPr lang="en-GB" smtClean="0"/>
              <a:t>15/09/2026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95606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84860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54676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350959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561672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1BB65-C482-4D32-91DF-BFBDC7AA5892}" type="datetimeFigureOut">
              <a:rPr lang="en-GB" smtClean="0"/>
              <a:t>15/09/2026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BA482-426D-4153-925C-3FBAE175E6B9}" type="slidenum">
              <a:rPr lang="en-GB" smtClean="0"/>
              <a:t>‹#›</a:t>
            </a:fld>
            <a:endParaRPr lang="en-GB"/>
          </a:p>
        </p:txBody>
      </p:sp>
    </p:spTree>
    <p:extLst>
      <p:ext uri="{BB962C8B-B14F-4D97-AF65-F5344CB8AC3E}">
        <p14:creationId xmlns:p14="http://schemas.microsoft.com/office/powerpoint/2010/main" val="298119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739235"/>
            <a:ext cx="7344816" cy="1033581"/>
          </a:xfrm>
        </p:spPr>
        <p:txBody>
          <a:bodyPr>
            <a:normAutofit fontScale="90000"/>
          </a:bodyPr>
          <a:lstStyle/>
          <a:p>
            <a:br>
              <a:rPr lang="en-GB" b="1" dirty="0">
                <a:solidFill>
                  <a:srgbClr val="00B050"/>
                </a:solidFill>
              </a:rPr>
            </a:br>
            <a:r>
              <a:rPr lang="en-GB" b="1" dirty="0" err="1">
                <a:solidFill>
                  <a:srgbClr val="00B050"/>
                </a:solidFill>
              </a:rPr>
              <a:t>Crowthorne</a:t>
            </a:r>
            <a:r>
              <a:rPr lang="en-GB" b="1" dirty="0">
                <a:solidFill>
                  <a:srgbClr val="00B050"/>
                </a:solidFill>
              </a:rPr>
              <a:t> Church of England Primary School</a:t>
            </a:r>
          </a:p>
        </p:txBody>
      </p:sp>
      <p:sp>
        <p:nvSpPr>
          <p:cNvPr id="3" name="Subtitle 2"/>
          <p:cNvSpPr>
            <a:spLocks noGrp="1"/>
          </p:cNvSpPr>
          <p:nvPr>
            <p:ph type="subTitle" idx="1"/>
          </p:nvPr>
        </p:nvSpPr>
        <p:spPr>
          <a:xfrm>
            <a:off x="1475656" y="4581128"/>
            <a:ext cx="6400800" cy="1752600"/>
          </a:xfrm>
        </p:spPr>
        <p:txBody>
          <a:bodyPr>
            <a:normAutofit/>
          </a:bodyPr>
          <a:lstStyle/>
          <a:p>
            <a:endParaRPr lang="en-GB" b="1" dirty="0">
              <a:solidFill>
                <a:srgbClr val="00B050"/>
              </a:solidFill>
            </a:endParaRPr>
          </a:p>
          <a:p>
            <a:r>
              <a:rPr lang="en-GB" b="1" dirty="0">
                <a:solidFill>
                  <a:srgbClr val="00B050"/>
                </a:solidFill>
              </a:rPr>
              <a:t>Beginning of new academic year parent information session. </a:t>
            </a:r>
          </a:p>
        </p:txBody>
      </p:sp>
      <p:pic>
        <p:nvPicPr>
          <p:cNvPr id="7" name="Picture 6"/>
          <p:cNvPicPr>
            <a:picLocks noChangeAspect="1"/>
          </p:cNvPicPr>
          <p:nvPr/>
        </p:nvPicPr>
        <p:blipFill>
          <a:blip r:embed="rId3"/>
          <a:stretch>
            <a:fillRect/>
          </a:stretch>
        </p:blipFill>
        <p:spPr>
          <a:xfrm>
            <a:off x="3419872" y="2204864"/>
            <a:ext cx="2932946" cy="2932946"/>
          </a:xfrm>
          <a:prstGeom prst="rect">
            <a:avLst/>
          </a:prstGeom>
        </p:spPr>
      </p:pic>
    </p:spTree>
    <p:extLst>
      <p:ext uri="{BB962C8B-B14F-4D97-AF65-F5344CB8AC3E}">
        <p14:creationId xmlns:p14="http://schemas.microsoft.com/office/powerpoint/2010/main" val="289370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3" name="Content Placeholder 2"/>
          <p:cNvSpPr>
            <a:spLocks noGrp="1"/>
          </p:cNvSpPr>
          <p:nvPr>
            <p:ph idx="1"/>
          </p:nvPr>
        </p:nvSpPr>
        <p:spPr/>
        <p:txBody>
          <a:bodyPr>
            <a:normAutofit/>
          </a:bodyPr>
          <a:lstStyle/>
          <a:p>
            <a:pPr marL="0" indent="0" algn="ctr">
              <a:buNone/>
            </a:pPr>
            <a:r>
              <a:rPr lang="en-GB" b="1" u="sng" dirty="0">
                <a:solidFill>
                  <a:srgbClr val="00B050"/>
                </a:solidFill>
              </a:rPr>
              <a:t>Welcome</a:t>
            </a:r>
          </a:p>
          <a:p>
            <a:r>
              <a:rPr lang="en-GB" dirty="0">
                <a:solidFill>
                  <a:srgbClr val="00B050"/>
                </a:solidFill>
              </a:rPr>
              <a:t>Congratulations – a great start!</a:t>
            </a:r>
          </a:p>
          <a:p>
            <a:r>
              <a:rPr lang="en-GB" dirty="0">
                <a:solidFill>
                  <a:srgbClr val="00B050"/>
                </a:solidFill>
              </a:rPr>
              <a:t>Introductions</a:t>
            </a:r>
          </a:p>
        </p:txBody>
      </p:sp>
      <p:pic>
        <p:nvPicPr>
          <p:cNvPr id="5" name="Picture 4"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00050"/>
            <a:ext cx="971550" cy="971550"/>
          </a:xfrm>
          <a:prstGeom prst="rect">
            <a:avLst/>
          </a:prstGeom>
          <a:noFill/>
          <a:ln>
            <a:noFill/>
          </a:ln>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04927" y="3883705"/>
            <a:ext cx="2485506" cy="186412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07904" y="3552140"/>
            <a:ext cx="1918398" cy="2558572"/>
          </a:xfrm>
          <a:prstGeom prst="rect">
            <a:avLst/>
          </a:prstGeom>
        </p:spPr>
      </p:pic>
      <p:pic>
        <p:nvPicPr>
          <p:cNvPr id="7" name="Picture 6">
            <a:extLst>
              <a:ext uri="{FF2B5EF4-FFF2-40B4-BE49-F238E27FC236}">
                <a16:creationId xmlns:a16="http://schemas.microsoft.com/office/drawing/2014/main" id="{3F2273B6-DC4D-D530-2B8E-65590955852A}"/>
              </a:ext>
            </a:extLst>
          </p:cNvPr>
          <p:cNvPicPr>
            <a:picLocks noChangeAspect="1"/>
          </p:cNvPicPr>
          <p:nvPr/>
        </p:nvPicPr>
        <p:blipFill>
          <a:blip r:embed="rId6"/>
          <a:stretch>
            <a:fillRect/>
          </a:stretch>
        </p:blipFill>
        <p:spPr>
          <a:xfrm rot="5400000">
            <a:off x="5918549" y="3806085"/>
            <a:ext cx="2432140" cy="2064185"/>
          </a:xfrm>
          <a:prstGeom prst="rect">
            <a:avLst/>
          </a:prstGeom>
        </p:spPr>
      </p:pic>
    </p:spTree>
    <p:extLst>
      <p:ext uri="{BB962C8B-B14F-4D97-AF65-F5344CB8AC3E}">
        <p14:creationId xmlns:p14="http://schemas.microsoft.com/office/powerpoint/2010/main" val="3896412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3" name="Content Placeholder 2"/>
          <p:cNvSpPr>
            <a:spLocks noGrp="1"/>
          </p:cNvSpPr>
          <p:nvPr>
            <p:ph idx="1"/>
          </p:nvPr>
        </p:nvSpPr>
        <p:spPr/>
        <p:txBody>
          <a:bodyPr>
            <a:normAutofit fontScale="92500" lnSpcReduction="10000"/>
          </a:bodyPr>
          <a:lstStyle/>
          <a:p>
            <a:pPr marL="0" indent="0" algn="ctr">
              <a:buNone/>
            </a:pPr>
            <a:r>
              <a:rPr lang="en-GB" b="1" u="sng" dirty="0">
                <a:solidFill>
                  <a:srgbClr val="00B050"/>
                </a:solidFill>
              </a:rPr>
              <a:t>Daily routines</a:t>
            </a:r>
          </a:p>
          <a:p>
            <a:r>
              <a:rPr lang="en-GB" dirty="0">
                <a:solidFill>
                  <a:srgbClr val="00B050"/>
                </a:solidFill>
              </a:rPr>
              <a:t>Ordering lunches – please order at home</a:t>
            </a:r>
          </a:p>
          <a:p>
            <a:r>
              <a:rPr lang="en-GB" dirty="0">
                <a:solidFill>
                  <a:srgbClr val="00B050"/>
                </a:solidFill>
              </a:rPr>
              <a:t>Bring a reusable water bottle every day</a:t>
            </a:r>
          </a:p>
          <a:p>
            <a:r>
              <a:rPr lang="en-GB" dirty="0">
                <a:solidFill>
                  <a:srgbClr val="00B050"/>
                </a:solidFill>
              </a:rPr>
              <a:t>Bring a coat every day in cooler weather</a:t>
            </a:r>
          </a:p>
          <a:p>
            <a:r>
              <a:rPr lang="en-GB" dirty="0">
                <a:solidFill>
                  <a:srgbClr val="00B050"/>
                </a:solidFill>
              </a:rPr>
              <a:t>Snack time – fruit or veg</a:t>
            </a:r>
          </a:p>
          <a:p>
            <a:r>
              <a:rPr lang="en-GB" dirty="0">
                <a:solidFill>
                  <a:srgbClr val="00B050"/>
                </a:solidFill>
              </a:rPr>
              <a:t>Bring a book bag everyday</a:t>
            </a:r>
          </a:p>
          <a:p>
            <a:r>
              <a:rPr lang="en-GB" dirty="0">
                <a:solidFill>
                  <a:srgbClr val="00B050"/>
                </a:solidFill>
              </a:rPr>
              <a:t>Tell your child if they are going to ASC</a:t>
            </a:r>
          </a:p>
          <a:p>
            <a:r>
              <a:rPr lang="en-GB" dirty="0">
                <a:solidFill>
                  <a:srgbClr val="00B050"/>
                </a:solidFill>
              </a:rPr>
              <a:t>Let us know if someone different will be collecting your child</a:t>
            </a:r>
          </a:p>
          <a:p>
            <a:endParaRPr lang="en-GB" dirty="0">
              <a:solidFill>
                <a:srgbClr val="00B050"/>
              </a:solidFill>
            </a:endParaRPr>
          </a:p>
          <a:p>
            <a:endParaRPr lang="en-GB" dirty="0">
              <a:solidFill>
                <a:srgbClr val="00B050"/>
              </a:solidFill>
            </a:endParaRPr>
          </a:p>
        </p:txBody>
      </p:sp>
      <p:pic>
        <p:nvPicPr>
          <p:cNvPr id="5" name="Picture 4"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00050"/>
            <a:ext cx="971550" cy="971550"/>
          </a:xfrm>
          <a:prstGeom prst="rect">
            <a:avLst/>
          </a:prstGeom>
          <a:noFill/>
          <a:ln>
            <a:noFill/>
          </a:ln>
        </p:spPr>
      </p:pic>
    </p:spTree>
    <p:extLst>
      <p:ext uri="{BB962C8B-B14F-4D97-AF65-F5344CB8AC3E}">
        <p14:creationId xmlns:p14="http://schemas.microsoft.com/office/powerpoint/2010/main" val="4091909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3" name="Content Placeholder 2"/>
          <p:cNvSpPr>
            <a:spLocks noGrp="1"/>
          </p:cNvSpPr>
          <p:nvPr>
            <p:ph idx="1"/>
          </p:nvPr>
        </p:nvSpPr>
        <p:spPr>
          <a:xfrm>
            <a:off x="469769" y="899043"/>
            <a:ext cx="8229600" cy="5482285"/>
          </a:xfrm>
        </p:spPr>
        <p:txBody>
          <a:bodyPr>
            <a:normAutofit/>
          </a:bodyPr>
          <a:lstStyle/>
          <a:p>
            <a:pPr marL="0" indent="0" algn="ctr">
              <a:buNone/>
            </a:pPr>
            <a:r>
              <a:rPr lang="en-GB" sz="2800" b="1" u="sng" dirty="0">
                <a:solidFill>
                  <a:srgbClr val="00B050"/>
                </a:solidFill>
              </a:rPr>
              <a:t>Weekly routines</a:t>
            </a:r>
          </a:p>
          <a:p>
            <a:r>
              <a:rPr lang="en-GB" sz="2800" dirty="0">
                <a:solidFill>
                  <a:srgbClr val="00B050"/>
                </a:solidFill>
              </a:rPr>
              <a:t>Mondays – Reception Newsletters will be sent home</a:t>
            </a:r>
          </a:p>
          <a:p>
            <a:r>
              <a:rPr lang="en-GB" sz="2800" dirty="0">
                <a:solidFill>
                  <a:srgbClr val="00B050"/>
                </a:solidFill>
              </a:rPr>
              <a:t>Mondays – New Reading Practise books will be sent home</a:t>
            </a:r>
          </a:p>
          <a:p>
            <a:r>
              <a:rPr lang="en-GB" sz="2800" dirty="0">
                <a:solidFill>
                  <a:srgbClr val="00B050"/>
                </a:solidFill>
              </a:rPr>
              <a:t>Mondays – PE – Children will wear their PE kit home</a:t>
            </a:r>
          </a:p>
          <a:p>
            <a:r>
              <a:rPr lang="en-GB" sz="2800" dirty="0">
                <a:solidFill>
                  <a:srgbClr val="00B050"/>
                </a:solidFill>
              </a:rPr>
              <a:t>Wednesdays – Library books will be changed</a:t>
            </a:r>
          </a:p>
          <a:p>
            <a:r>
              <a:rPr lang="en-GB" sz="2800" dirty="0">
                <a:solidFill>
                  <a:srgbClr val="00B050"/>
                </a:solidFill>
              </a:rPr>
              <a:t>Thursdays – New sounds and words to practise will be sent home.</a:t>
            </a:r>
          </a:p>
          <a:p>
            <a:r>
              <a:rPr lang="en-GB" sz="2800" dirty="0">
                <a:solidFill>
                  <a:srgbClr val="00B050"/>
                </a:solidFill>
              </a:rPr>
              <a:t>Thursdays - Home Learning Books will be collected in</a:t>
            </a:r>
          </a:p>
          <a:p>
            <a:r>
              <a:rPr lang="en-GB" sz="2800" dirty="0">
                <a:solidFill>
                  <a:srgbClr val="00B050"/>
                </a:solidFill>
              </a:rPr>
              <a:t>Fridays – New Home Learning will be sent home</a:t>
            </a:r>
          </a:p>
          <a:p>
            <a:endParaRPr lang="en-GB" dirty="0">
              <a:solidFill>
                <a:srgbClr val="00B050"/>
              </a:solidFill>
            </a:endParaRPr>
          </a:p>
          <a:p>
            <a:endParaRPr lang="en-GB" dirty="0">
              <a:solidFill>
                <a:srgbClr val="00B050"/>
              </a:solidFill>
            </a:endParaRPr>
          </a:p>
        </p:txBody>
      </p:sp>
      <p:pic>
        <p:nvPicPr>
          <p:cNvPr id="5" name="Picture 4"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00050"/>
            <a:ext cx="971550" cy="971550"/>
          </a:xfrm>
          <a:prstGeom prst="rect">
            <a:avLst/>
          </a:prstGeom>
          <a:noFill/>
          <a:ln>
            <a:noFill/>
          </a:ln>
        </p:spPr>
      </p:pic>
    </p:spTree>
    <p:extLst>
      <p:ext uri="{BB962C8B-B14F-4D97-AF65-F5344CB8AC3E}">
        <p14:creationId xmlns:p14="http://schemas.microsoft.com/office/powerpoint/2010/main" val="2697350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3" name="Content Placeholder 2"/>
          <p:cNvSpPr>
            <a:spLocks noGrp="1"/>
          </p:cNvSpPr>
          <p:nvPr>
            <p:ph idx="1"/>
          </p:nvPr>
        </p:nvSpPr>
        <p:spPr>
          <a:xfrm>
            <a:off x="457200" y="1371600"/>
            <a:ext cx="8229600" cy="5225752"/>
          </a:xfrm>
        </p:spPr>
        <p:txBody>
          <a:bodyPr>
            <a:normAutofit fontScale="92500" lnSpcReduction="10000"/>
          </a:bodyPr>
          <a:lstStyle/>
          <a:p>
            <a:pPr marL="0" indent="0" algn="ctr">
              <a:buNone/>
            </a:pPr>
            <a:r>
              <a:rPr lang="en-GB" b="1" u="sng" dirty="0">
                <a:solidFill>
                  <a:srgbClr val="00B050"/>
                </a:solidFill>
              </a:rPr>
              <a:t>General Information</a:t>
            </a:r>
          </a:p>
          <a:p>
            <a:r>
              <a:rPr lang="en-GB" dirty="0">
                <a:solidFill>
                  <a:srgbClr val="00B050"/>
                </a:solidFill>
              </a:rPr>
              <a:t>Attendance</a:t>
            </a:r>
          </a:p>
          <a:p>
            <a:r>
              <a:rPr lang="en-GB" dirty="0">
                <a:solidFill>
                  <a:srgbClr val="00B050"/>
                </a:solidFill>
              </a:rPr>
              <a:t>Before/after school expectations </a:t>
            </a:r>
          </a:p>
          <a:p>
            <a:r>
              <a:rPr lang="en-GB" dirty="0">
                <a:solidFill>
                  <a:srgbClr val="00B050"/>
                </a:solidFill>
              </a:rPr>
              <a:t>Communication with the school</a:t>
            </a:r>
          </a:p>
          <a:p>
            <a:r>
              <a:rPr lang="en-GB" dirty="0">
                <a:solidFill>
                  <a:srgbClr val="00B050"/>
                </a:solidFill>
              </a:rPr>
              <a:t>Uniform – name everything! YES, EVERYTHING!</a:t>
            </a:r>
          </a:p>
          <a:p>
            <a:r>
              <a:rPr lang="en-GB" dirty="0">
                <a:solidFill>
                  <a:srgbClr val="00B050"/>
                </a:solidFill>
              </a:rPr>
              <a:t>Birthdays – wear own clothes</a:t>
            </a:r>
          </a:p>
          <a:p>
            <a:r>
              <a:rPr lang="en-GB" dirty="0">
                <a:solidFill>
                  <a:srgbClr val="00B050"/>
                </a:solidFill>
              </a:rPr>
              <a:t>Accidents – please wash and return any clothes borrowed from school</a:t>
            </a:r>
          </a:p>
          <a:p>
            <a:r>
              <a:rPr lang="en-GB" dirty="0">
                <a:solidFill>
                  <a:srgbClr val="00B050"/>
                </a:solidFill>
              </a:rPr>
              <a:t>Medicines – must be handed in at the office and paperwork completed</a:t>
            </a:r>
          </a:p>
          <a:p>
            <a:endParaRPr lang="en-GB" dirty="0">
              <a:solidFill>
                <a:srgbClr val="00B050"/>
              </a:solidFill>
            </a:endParaRPr>
          </a:p>
          <a:p>
            <a:endParaRPr lang="en-GB" dirty="0">
              <a:solidFill>
                <a:srgbClr val="00B050"/>
              </a:solidFill>
            </a:endParaRPr>
          </a:p>
          <a:p>
            <a:endParaRPr lang="en-GB" dirty="0">
              <a:solidFill>
                <a:srgbClr val="00B050"/>
              </a:solidFill>
            </a:endParaRPr>
          </a:p>
        </p:txBody>
      </p:sp>
      <p:pic>
        <p:nvPicPr>
          <p:cNvPr id="5" name="Picture 4"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00050"/>
            <a:ext cx="971550" cy="971550"/>
          </a:xfrm>
          <a:prstGeom prst="rect">
            <a:avLst/>
          </a:prstGeom>
          <a:noFill/>
          <a:ln>
            <a:noFill/>
          </a:ln>
        </p:spPr>
      </p:pic>
    </p:spTree>
    <p:extLst>
      <p:ext uri="{BB962C8B-B14F-4D97-AF65-F5344CB8AC3E}">
        <p14:creationId xmlns:p14="http://schemas.microsoft.com/office/powerpoint/2010/main" val="3501865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b="1" u="sng" dirty="0">
                <a:solidFill>
                  <a:srgbClr val="00B050"/>
                </a:solidFill>
              </a:rPr>
              <a:t>Curriculum &amp; Learning</a:t>
            </a:r>
          </a:p>
          <a:p>
            <a:pPr marL="0" indent="0" algn="ctr">
              <a:buNone/>
            </a:pPr>
            <a:endParaRPr lang="en-GB" b="1" u="sng" dirty="0">
              <a:solidFill>
                <a:srgbClr val="00B050"/>
              </a:solidFill>
            </a:endParaRPr>
          </a:p>
          <a:p>
            <a:pPr marL="0" indent="0">
              <a:buNone/>
            </a:pPr>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Inspiring and enabling our school community to live life to the full</a:t>
            </a: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32656"/>
            <a:ext cx="971550" cy="971550"/>
          </a:xfrm>
          <a:prstGeom prst="rect">
            <a:avLst/>
          </a:prstGeom>
          <a:noFill/>
          <a:ln>
            <a:noFill/>
          </a:ln>
        </p:spPr>
      </p:pic>
      <p:pic>
        <p:nvPicPr>
          <p:cNvPr id="2" name="Picture 1"/>
          <p:cNvPicPr>
            <a:picLocks noChangeAspect="1"/>
          </p:cNvPicPr>
          <p:nvPr/>
        </p:nvPicPr>
        <p:blipFill>
          <a:blip r:embed="rId4"/>
          <a:stretch>
            <a:fillRect/>
          </a:stretch>
        </p:blipFill>
        <p:spPr>
          <a:xfrm>
            <a:off x="755576" y="2323294"/>
            <a:ext cx="7783137" cy="4098863"/>
          </a:xfrm>
          <a:prstGeom prst="rect">
            <a:avLst/>
          </a:prstGeom>
        </p:spPr>
      </p:pic>
    </p:spTree>
    <p:extLst>
      <p:ext uri="{BB962C8B-B14F-4D97-AF65-F5344CB8AC3E}">
        <p14:creationId xmlns:p14="http://schemas.microsoft.com/office/powerpoint/2010/main" val="1523111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447" y="850759"/>
            <a:ext cx="8229600" cy="5530569"/>
          </a:xfrm>
        </p:spPr>
        <p:txBody>
          <a:bodyPr/>
          <a:lstStyle/>
          <a:p>
            <a:pPr marL="0" indent="0" algn="ctr">
              <a:buNone/>
            </a:pPr>
            <a:r>
              <a:rPr lang="en-GB" b="1" u="sng" dirty="0">
                <a:solidFill>
                  <a:srgbClr val="00B050"/>
                </a:solidFill>
              </a:rPr>
              <a:t>Curriculum &amp; Learning</a:t>
            </a:r>
          </a:p>
          <a:p>
            <a:pPr marL="0" indent="0" algn="ctr">
              <a:buNone/>
            </a:pPr>
            <a:endParaRPr lang="en-GB" b="1" u="sng"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Inspiring and enabling our school community to live life to the full</a:t>
            </a:r>
          </a:p>
        </p:txBody>
      </p:sp>
      <p:sp>
        <p:nvSpPr>
          <p:cNvPr id="5" name="Content Placeholder 2"/>
          <p:cNvSpPr txBox="1">
            <a:spLocks/>
          </p:cNvSpPr>
          <p:nvPr/>
        </p:nvSpPr>
        <p:spPr>
          <a:xfrm>
            <a:off x="457200" y="1593273"/>
            <a:ext cx="8229600" cy="500407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32656"/>
            <a:ext cx="971550" cy="971550"/>
          </a:xfrm>
          <a:prstGeom prst="rect">
            <a:avLst/>
          </a:prstGeom>
          <a:noFill/>
          <a:ln>
            <a:noFill/>
          </a:ln>
        </p:spPr>
      </p:pic>
      <p:pic>
        <p:nvPicPr>
          <p:cNvPr id="8" name="Picture 7"/>
          <p:cNvPicPr>
            <a:picLocks noChangeAspect="1"/>
          </p:cNvPicPr>
          <p:nvPr/>
        </p:nvPicPr>
        <p:blipFill>
          <a:blip r:embed="rId4"/>
          <a:stretch>
            <a:fillRect/>
          </a:stretch>
        </p:blipFill>
        <p:spPr>
          <a:xfrm>
            <a:off x="1116620" y="1412776"/>
            <a:ext cx="6911764" cy="5238328"/>
          </a:xfrm>
          <a:prstGeom prst="rect">
            <a:avLst/>
          </a:prstGeom>
        </p:spPr>
      </p:pic>
    </p:spTree>
    <p:extLst>
      <p:ext uri="{BB962C8B-B14F-4D97-AF65-F5344CB8AC3E}">
        <p14:creationId xmlns:p14="http://schemas.microsoft.com/office/powerpoint/2010/main" val="3312209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b="1" u="sng" dirty="0">
                <a:solidFill>
                  <a:srgbClr val="00B050"/>
                </a:solidFill>
              </a:rPr>
              <a:t>Curriculum &amp; Learning</a:t>
            </a:r>
          </a:p>
          <a:p>
            <a:pPr marL="0" indent="0" algn="ctr">
              <a:buNone/>
            </a:pPr>
            <a:endParaRPr lang="en-GB" b="1" u="sng" dirty="0">
              <a:solidFill>
                <a:srgbClr val="00B050"/>
              </a:solidFill>
            </a:endParaRPr>
          </a:p>
          <a:p>
            <a:r>
              <a:rPr lang="en-GB" dirty="0">
                <a:solidFill>
                  <a:srgbClr val="00B050"/>
                </a:solidFill>
              </a:rPr>
              <a:t>Planning takes account of different needs</a:t>
            </a:r>
          </a:p>
          <a:p>
            <a:r>
              <a:rPr lang="en-GB" dirty="0">
                <a:solidFill>
                  <a:srgbClr val="00B050"/>
                </a:solidFill>
              </a:rPr>
              <a:t>Learning through play</a:t>
            </a:r>
          </a:p>
          <a:p>
            <a:r>
              <a:rPr lang="en-GB" dirty="0">
                <a:solidFill>
                  <a:srgbClr val="00B050"/>
                </a:solidFill>
              </a:rPr>
              <a:t>Expectations change throughout the year</a:t>
            </a:r>
          </a:p>
          <a:p>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Inspiring and enabling our school community to live life to the full</a:t>
            </a: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32656"/>
            <a:ext cx="971550" cy="971550"/>
          </a:xfrm>
          <a:prstGeom prst="rect">
            <a:avLst/>
          </a:prstGeom>
          <a:noFill/>
          <a:ln>
            <a:noFill/>
          </a:ln>
        </p:spPr>
      </p:pic>
    </p:spTree>
    <p:extLst>
      <p:ext uri="{BB962C8B-B14F-4D97-AF65-F5344CB8AC3E}">
        <p14:creationId xmlns:p14="http://schemas.microsoft.com/office/powerpoint/2010/main" val="2957463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ctr">
              <a:buNone/>
            </a:pPr>
            <a:r>
              <a:rPr lang="en-GB" b="1" u="sng" dirty="0">
                <a:solidFill>
                  <a:srgbClr val="00B050"/>
                </a:solidFill>
              </a:rPr>
              <a:t>Assessment</a:t>
            </a:r>
          </a:p>
          <a:p>
            <a:r>
              <a:rPr lang="en-GB" dirty="0">
                <a:solidFill>
                  <a:srgbClr val="00B050"/>
                </a:solidFill>
              </a:rPr>
              <a:t>Ongoing daily observations by staff</a:t>
            </a:r>
          </a:p>
          <a:p>
            <a:r>
              <a:rPr lang="en-GB" dirty="0">
                <a:solidFill>
                  <a:srgbClr val="00B050"/>
                </a:solidFill>
              </a:rPr>
              <a:t>Evidence kept using Evidence Me App</a:t>
            </a:r>
          </a:p>
          <a:p>
            <a:r>
              <a:rPr lang="en-GB" dirty="0">
                <a:solidFill>
                  <a:srgbClr val="00B050"/>
                </a:solidFill>
              </a:rPr>
              <a:t>In September - Reception Baseline Assessment – see letter sent home this week</a:t>
            </a:r>
          </a:p>
          <a:p>
            <a:r>
              <a:rPr lang="en-GB" dirty="0">
                <a:solidFill>
                  <a:srgbClr val="00B050"/>
                </a:solidFill>
              </a:rPr>
              <a:t>End of the year - Early Years Foundation Stage Profile</a:t>
            </a:r>
          </a:p>
          <a:p>
            <a:r>
              <a:rPr lang="en-GB" dirty="0">
                <a:solidFill>
                  <a:srgbClr val="00B050"/>
                </a:solidFill>
              </a:rPr>
              <a:t>Parents Evenings – Autumn and Spring Terms</a:t>
            </a:r>
          </a:p>
          <a:p>
            <a:r>
              <a:rPr lang="en-GB" dirty="0">
                <a:solidFill>
                  <a:srgbClr val="00B050"/>
                </a:solidFill>
              </a:rPr>
              <a:t>Reports sent home in July</a:t>
            </a:r>
          </a:p>
          <a:p>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Inspiring and enabling our school community to live life to the full</a:t>
            </a: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32656"/>
            <a:ext cx="971550" cy="971550"/>
          </a:xfrm>
          <a:prstGeom prst="rect">
            <a:avLst/>
          </a:prstGeom>
          <a:noFill/>
          <a:ln>
            <a:noFill/>
          </a:ln>
        </p:spPr>
      </p:pic>
    </p:spTree>
    <p:extLst>
      <p:ext uri="{BB962C8B-B14F-4D97-AF65-F5344CB8AC3E}">
        <p14:creationId xmlns:p14="http://schemas.microsoft.com/office/powerpoint/2010/main" val="216493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2137" y="1304206"/>
            <a:ext cx="8229600" cy="5149130"/>
          </a:xfrm>
        </p:spPr>
        <p:txBody>
          <a:bodyPr>
            <a:normAutofit fontScale="70000" lnSpcReduction="20000"/>
          </a:bodyPr>
          <a:lstStyle/>
          <a:p>
            <a:pPr marL="0" indent="0" algn="ctr">
              <a:buNone/>
            </a:pPr>
            <a:r>
              <a:rPr lang="en-GB" b="1" u="sng" dirty="0">
                <a:solidFill>
                  <a:srgbClr val="00B050"/>
                </a:solidFill>
              </a:rPr>
              <a:t>Reading</a:t>
            </a:r>
          </a:p>
          <a:p>
            <a:pPr marL="0" indent="0" algn="ctr">
              <a:buNone/>
            </a:pPr>
            <a:endParaRPr lang="en-GB" sz="2200" dirty="0">
              <a:solidFill>
                <a:srgbClr val="00B050"/>
              </a:solidFill>
            </a:endParaRPr>
          </a:p>
          <a:p>
            <a:r>
              <a:rPr lang="en-GB" dirty="0">
                <a:solidFill>
                  <a:srgbClr val="00B050"/>
                </a:solidFill>
              </a:rPr>
              <a:t>Taught through whole class stories, guided reading, individual reading</a:t>
            </a:r>
          </a:p>
          <a:p>
            <a:r>
              <a:rPr lang="en-GB" dirty="0">
                <a:solidFill>
                  <a:srgbClr val="00B050"/>
                </a:solidFill>
              </a:rPr>
              <a:t>Phonics – daily sessions to introduce letter sounds, learn to blend them</a:t>
            </a:r>
          </a:p>
          <a:p>
            <a:r>
              <a:rPr lang="en-GB" dirty="0">
                <a:solidFill>
                  <a:srgbClr val="00B050"/>
                </a:solidFill>
              </a:rPr>
              <a:t>Learning to sight read some high frequency words</a:t>
            </a:r>
          </a:p>
          <a:p>
            <a:r>
              <a:rPr lang="en-GB" dirty="0">
                <a:solidFill>
                  <a:srgbClr val="00B050"/>
                </a:solidFill>
              </a:rPr>
              <a:t>Instilling a love of reading – sharing favourite books via the Sharing Shelf, special events </a:t>
            </a:r>
            <a:r>
              <a:rPr lang="en-GB" dirty="0" err="1">
                <a:solidFill>
                  <a:srgbClr val="00B050"/>
                </a:solidFill>
              </a:rPr>
              <a:t>eg</a:t>
            </a:r>
            <a:r>
              <a:rPr lang="en-GB" dirty="0">
                <a:solidFill>
                  <a:srgbClr val="00B050"/>
                </a:solidFill>
              </a:rPr>
              <a:t>. World Book Day, getting involved in the Summer Reading Challenge.</a:t>
            </a:r>
          </a:p>
          <a:p>
            <a:endParaRPr lang="en-GB" dirty="0">
              <a:solidFill>
                <a:srgbClr val="00B050"/>
              </a:solidFill>
            </a:endParaRPr>
          </a:p>
          <a:p>
            <a:r>
              <a:rPr lang="en-GB" dirty="0">
                <a:solidFill>
                  <a:srgbClr val="00B050"/>
                </a:solidFill>
              </a:rPr>
              <a:t>KEY MESSAGE - Read with your child every day</a:t>
            </a:r>
          </a:p>
          <a:p>
            <a:pPr marL="0" indent="0" algn="ctr">
              <a:buNone/>
            </a:pPr>
            <a:endParaRPr lang="en-GB" sz="2400" dirty="0">
              <a:solidFill>
                <a:srgbClr val="00B050"/>
              </a:solidFill>
            </a:endParaRPr>
          </a:p>
          <a:p>
            <a:pPr marL="0" indent="0" algn="ctr">
              <a:buNone/>
            </a:pPr>
            <a:r>
              <a:rPr lang="en-GB" sz="2400" i="1" dirty="0">
                <a:solidFill>
                  <a:srgbClr val="00B050"/>
                </a:solidFill>
              </a:rPr>
              <a:t>“On average a child who is read one book a day will hear about 290,000 more words by age 5 than a child who doesn’t read regularly with an adult.”</a:t>
            </a:r>
          </a:p>
          <a:p>
            <a:pPr marL="0" indent="0" algn="ctr">
              <a:buNone/>
            </a:pPr>
            <a:r>
              <a:rPr lang="en-GB" sz="2400" dirty="0">
                <a:solidFill>
                  <a:srgbClr val="00B050"/>
                </a:solidFill>
              </a:rPr>
              <a:t>Research study - Ohio State University</a:t>
            </a:r>
          </a:p>
          <a:p>
            <a:pPr marL="0" indent="0">
              <a:buNone/>
            </a:pPr>
            <a:endParaRPr lang="en-GB"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Inspiring and enabling our school community to live life to the full</a:t>
            </a: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32656"/>
            <a:ext cx="971550" cy="971550"/>
          </a:xfrm>
          <a:prstGeom prst="rect">
            <a:avLst/>
          </a:prstGeom>
          <a:noFill/>
          <a:ln>
            <a:noFill/>
          </a:ln>
        </p:spPr>
      </p:pic>
    </p:spTree>
    <p:extLst>
      <p:ext uri="{BB962C8B-B14F-4D97-AF65-F5344CB8AC3E}">
        <p14:creationId xmlns:p14="http://schemas.microsoft.com/office/powerpoint/2010/main" val="836438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5330" y="55408"/>
            <a:ext cx="8229600" cy="1143000"/>
          </a:xfrm>
        </p:spPr>
        <p:txBody>
          <a:bodyPr>
            <a:noAutofit/>
          </a:bodyPr>
          <a:lstStyle/>
          <a:p>
            <a:pPr algn="l"/>
            <a:r>
              <a:rPr lang="en-GB" sz="1400" dirty="0">
                <a:solidFill>
                  <a:srgbClr val="00B050"/>
                </a:solidFill>
              </a:rPr>
              <a:t>Driven by high expectations; promoting excellence</a:t>
            </a:r>
          </a:p>
        </p:txBody>
      </p:sp>
      <p:sp>
        <p:nvSpPr>
          <p:cNvPr id="3" name="Content Placeholder 2"/>
          <p:cNvSpPr>
            <a:spLocks noGrp="1"/>
          </p:cNvSpPr>
          <p:nvPr>
            <p:ph idx="1"/>
          </p:nvPr>
        </p:nvSpPr>
        <p:spPr>
          <a:xfrm>
            <a:off x="467544" y="980728"/>
            <a:ext cx="8229600" cy="5400600"/>
          </a:xfrm>
        </p:spPr>
        <p:txBody>
          <a:bodyPr vert="horz" lIns="91440" tIns="45720" rIns="91440" bIns="45720" rtlCol="0" anchor="t">
            <a:noAutofit/>
          </a:bodyPr>
          <a:lstStyle/>
          <a:p>
            <a:pPr marL="0" indent="0" algn="ctr">
              <a:buNone/>
            </a:pPr>
            <a:r>
              <a:rPr lang="en-GB" b="1" u="sng" dirty="0">
                <a:solidFill>
                  <a:srgbClr val="00B050"/>
                </a:solidFill>
              </a:rPr>
              <a:t>Little Wandle</a:t>
            </a:r>
          </a:p>
          <a:p>
            <a:r>
              <a:rPr lang="en-GB" sz="2400" dirty="0">
                <a:solidFill>
                  <a:srgbClr val="00B050"/>
                </a:solidFill>
              </a:rPr>
              <a:t>Little Wandle is our phonics and reading scheme.</a:t>
            </a:r>
          </a:p>
          <a:p>
            <a:r>
              <a:rPr lang="en-GB" sz="2400" dirty="0">
                <a:solidFill>
                  <a:srgbClr val="00B050"/>
                </a:solidFill>
              </a:rPr>
              <a:t>In line with Government guidance, children should only read fully decodable books during the early stages of reading (KS1). </a:t>
            </a:r>
          </a:p>
          <a:p>
            <a:r>
              <a:rPr lang="en-GB" sz="2400" u="sng" dirty="0">
                <a:solidFill>
                  <a:srgbClr val="00B050"/>
                </a:solidFill>
              </a:rPr>
              <a:t>Decodable books:</a:t>
            </a:r>
            <a:r>
              <a:rPr lang="en-GB" sz="2400" dirty="0">
                <a:solidFill>
                  <a:srgbClr val="00B050"/>
                </a:solidFill>
              </a:rPr>
              <a:t> books that only contain phonic sounds that a child is secure with. </a:t>
            </a:r>
          </a:p>
          <a:p>
            <a:r>
              <a:rPr lang="en-GB" sz="2400" dirty="0">
                <a:solidFill>
                  <a:srgbClr val="00B050"/>
                </a:solidFill>
              </a:rPr>
              <a:t>Children should develop competence in three areas: decoding, prosody and comprehension. </a:t>
            </a:r>
          </a:p>
          <a:p>
            <a:pPr marL="0" indent="0" algn="ctr">
              <a:buNone/>
            </a:pPr>
            <a:endParaRPr lang="en-GB" b="1" u="sng" dirty="0">
              <a:solidFill>
                <a:srgbClr val="00B050"/>
              </a:solidFill>
            </a:endParaRPr>
          </a:p>
        </p:txBody>
      </p:sp>
      <p:pic>
        <p:nvPicPr>
          <p:cNvPr id="5" name="Picture 4" descr="\\CCEAD\Redirected$\ruthjackson\Pictures\School Logo New.jpg"/>
          <p:cNvPicPr/>
          <p:nvPr/>
        </p:nvPicPr>
        <p:blipFill>
          <a:blip r:embed="rId3">
            <a:extLst>
              <a:ext uri="{28A0092B-C50C-407E-A947-70E740481C1C}">
                <a14:useLocalDpi xmlns:a14="http://schemas.microsoft.com/office/drawing/2010/main" val="0"/>
              </a:ext>
            </a:extLst>
          </a:blip>
          <a:srcRect/>
          <a:stretch>
            <a:fillRect/>
          </a:stretch>
        </p:blipFill>
        <p:spPr bwMode="auto">
          <a:xfrm>
            <a:off x="179512" y="75976"/>
            <a:ext cx="1533654" cy="991047"/>
          </a:xfrm>
          <a:prstGeom prst="rect">
            <a:avLst/>
          </a:prstGeom>
          <a:noFill/>
          <a:ln>
            <a:noFill/>
          </a:ln>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188640"/>
            <a:ext cx="2665637" cy="1264792"/>
          </a:xfrm>
          <a:prstGeom prst="rect">
            <a:avLst/>
          </a:prstGeom>
        </p:spPr>
      </p:pic>
    </p:spTree>
    <p:extLst>
      <p:ext uri="{BB962C8B-B14F-4D97-AF65-F5344CB8AC3E}">
        <p14:creationId xmlns:p14="http://schemas.microsoft.com/office/powerpoint/2010/main" val="3878177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a:xfrm>
            <a:off x="467544" y="980728"/>
            <a:ext cx="8229600" cy="6480720"/>
          </a:xfrm>
        </p:spPr>
        <p:txBody>
          <a:bodyPr>
            <a:noAutofit/>
          </a:bodyPr>
          <a:lstStyle/>
          <a:p>
            <a:pPr marL="0" indent="0" algn="ctr">
              <a:buNone/>
            </a:pPr>
            <a:r>
              <a:rPr lang="en-GB" b="1" u="sng" dirty="0">
                <a:solidFill>
                  <a:srgbClr val="00B050"/>
                </a:solidFill>
              </a:rPr>
              <a:t>Reading Practise Books</a:t>
            </a:r>
          </a:p>
          <a:p>
            <a:pPr marL="0" indent="0">
              <a:buNone/>
            </a:pPr>
            <a:r>
              <a:rPr lang="en-GB" sz="2400" dirty="0">
                <a:solidFill>
                  <a:srgbClr val="00B050"/>
                </a:solidFill>
              </a:rPr>
              <a:t>Children are given Reading Practise books which are matched to their phonics stage on a Monday. </a:t>
            </a:r>
          </a:p>
          <a:p>
            <a:pPr marL="0" indent="0">
              <a:buNone/>
            </a:pPr>
            <a:r>
              <a:rPr lang="en-GB" sz="2400" dirty="0">
                <a:solidFill>
                  <a:srgbClr val="00B050"/>
                </a:solidFill>
              </a:rPr>
              <a:t>They read this book three times in school with an adult as part of a group:</a:t>
            </a:r>
          </a:p>
          <a:p>
            <a:pPr marL="514350" indent="-514350">
              <a:buAutoNum type="arabicPeriod"/>
            </a:pPr>
            <a:r>
              <a:rPr lang="en-GB" sz="2400" dirty="0">
                <a:solidFill>
                  <a:srgbClr val="00B050"/>
                </a:solidFill>
              </a:rPr>
              <a:t>Decoding Read</a:t>
            </a:r>
          </a:p>
          <a:p>
            <a:pPr marL="514350" indent="-514350">
              <a:buAutoNum type="arabicPeriod"/>
            </a:pPr>
            <a:r>
              <a:rPr lang="en-GB" sz="2400" dirty="0">
                <a:solidFill>
                  <a:srgbClr val="00B050"/>
                </a:solidFill>
              </a:rPr>
              <a:t>Prosody Read</a:t>
            </a:r>
          </a:p>
          <a:p>
            <a:pPr marL="514350" indent="-514350">
              <a:buAutoNum type="arabicPeriod"/>
            </a:pPr>
            <a:r>
              <a:rPr lang="en-GB" sz="2400" dirty="0">
                <a:solidFill>
                  <a:srgbClr val="00B050"/>
                </a:solidFill>
              </a:rPr>
              <a:t>Comprehension Read</a:t>
            </a:r>
          </a:p>
          <a:p>
            <a:pPr marL="0" indent="0">
              <a:buNone/>
            </a:pPr>
            <a:r>
              <a:rPr lang="en-GB" sz="2400" dirty="0">
                <a:solidFill>
                  <a:srgbClr val="00B050"/>
                </a:solidFill>
              </a:rPr>
              <a:t>At this point, children should be able to read their book fluently.</a:t>
            </a:r>
          </a:p>
          <a:p>
            <a:pPr marL="0" indent="0">
              <a:buNone/>
            </a:pPr>
            <a:endParaRPr lang="en-GB" sz="2400" dirty="0">
              <a:solidFill>
                <a:srgbClr val="00B050"/>
              </a:solidFill>
            </a:endParaRPr>
          </a:p>
          <a:p>
            <a:pPr marL="0" indent="0">
              <a:buNone/>
            </a:pPr>
            <a:r>
              <a:rPr lang="en-GB" sz="2400" dirty="0">
                <a:solidFill>
                  <a:srgbClr val="00B050"/>
                </a:solidFill>
              </a:rPr>
              <a:t>OVER TO YOU – read this book a further 3 times at home so that words become securely embedded in your child’s orthographic store. We are aiming for automaticity.</a:t>
            </a:r>
          </a:p>
        </p:txBody>
      </p:sp>
      <p:pic>
        <p:nvPicPr>
          <p:cNvPr id="5" name="Picture 4" descr="\\CCEAD\Redirected$\ruthjackson\Pictures\School Logo New.jpg"/>
          <p:cNvPicPr/>
          <p:nvPr/>
        </p:nvPicPr>
        <p:blipFill>
          <a:blip r:embed="rId3">
            <a:extLst>
              <a:ext uri="{28A0092B-C50C-407E-A947-70E740481C1C}">
                <a14:useLocalDpi xmlns:a14="http://schemas.microsoft.com/office/drawing/2010/main" val="0"/>
              </a:ext>
            </a:extLst>
          </a:blip>
          <a:srcRect/>
          <a:stretch>
            <a:fillRect/>
          </a:stretch>
        </p:blipFill>
        <p:spPr bwMode="auto">
          <a:xfrm>
            <a:off x="33714" y="75976"/>
            <a:ext cx="1533654" cy="991047"/>
          </a:xfrm>
          <a:prstGeom prst="rect">
            <a:avLst/>
          </a:prstGeom>
          <a:noFill/>
          <a:ln>
            <a:noFill/>
          </a:ln>
        </p:spPr>
      </p:pic>
    </p:spTree>
    <p:extLst>
      <p:ext uri="{BB962C8B-B14F-4D97-AF65-F5344CB8AC3E}">
        <p14:creationId xmlns:p14="http://schemas.microsoft.com/office/powerpoint/2010/main" val="22066023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a:xfrm>
            <a:off x="467544" y="1142998"/>
            <a:ext cx="8229600" cy="4806281"/>
          </a:xfrm>
        </p:spPr>
        <p:txBody>
          <a:bodyPr>
            <a:noAutofit/>
          </a:bodyPr>
          <a:lstStyle/>
          <a:p>
            <a:pPr marL="0" indent="0" algn="ctr">
              <a:buNone/>
            </a:pPr>
            <a:r>
              <a:rPr lang="en-GB" b="1" u="sng" dirty="0">
                <a:solidFill>
                  <a:srgbClr val="00B050"/>
                </a:solidFill>
              </a:rPr>
              <a:t>Sharing Books</a:t>
            </a:r>
          </a:p>
          <a:p>
            <a:pPr marL="0" indent="0" algn="ctr">
              <a:buNone/>
            </a:pPr>
            <a:endParaRPr lang="en-GB" sz="1800" b="1" u="sng" dirty="0">
              <a:solidFill>
                <a:srgbClr val="00B050"/>
              </a:solidFill>
            </a:endParaRPr>
          </a:p>
          <a:p>
            <a:pPr marL="0" indent="0">
              <a:buNone/>
            </a:pPr>
            <a:r>
              <a:rPr lang="en-GB" sz="2400" dirty="0">
                <a:solidFill>
                  <a:srgbClr val="00B050"/>
                </a:solidFill>
              </a:rPr>
              <a:t>To ensure children are developing a life-long love of reading it is so important that they explore a large range of stories and books. </a:t>
            </a:r>
          </a:p>
          <a:p>
            <a:pPr marL="0" indent="0">
              <a:buNone/>
            </a:pPr>
            <a:r>
              <a:rPr lang="en-GB" sz="2400" dirty="0">
                <a:solidFill>
                  <a:srgbClr val="00B050"/>
                </a:solidFill>
              </a:rPr>
              <a:t>“Sharing books” are the books that children take home from our school library and children </a:t>
            </a:r>
            <a:r>
              <a:rPr lang="en-GB" sz="2400" b="1" dirty="0">
                <a:solidFill>
                  <a:srgbClr val="00B050"/>
                </a:solidFill>
              </a:rPr>
              <a:t>are not</a:t>
            </a:r>
            <a:r>
              <a:rPr lang="en-GB" sz="2400" dirty="0">
                <a:solidFill>
                  <a:srgbClr val="00B050"/>
                </a:solidFill>
              </a:rPr>
              <a:t> expected to read these by themselves. This is story to share together, read by the adult. </a:t>
            </a:r>
          </a:p>
          <a:p>
            <a:pPr marL="0" indent="0">
              <a:buNone/>
            </a:pPr>
            <a:r>
              <a:rPr lang="en-GB" sz="2400" dirty="0">
                <a:solidFill>
                  <a:srgbClr val="00B050"/>
                </a:solidFill>
              </a:rPr>
              <a:t>The more times you read this book, the more likely your child is to learn new vocabulary and sentence structures, and the more likely they are to understand all the nuances of the story.</a:t>
            </a:r>
          </a:p>
          <a:p>
            <a:pPr marL="0" indent="0">
              <a:buNone/>
            </a:pPr>
            <a:r>
              <a:rPr lang="en-GB" sz="2400" dirty="0">
                <a:solidFill>
                  <a:srgbClr val="00B050"/>
                </a:solidFill>
              </a:rPr>
              <a:t>These will come home on a Wednesday.</a:t>
            </a:r>
          </a:p>
        </p:txBody>
      </p:sp>
      <p:pic>
        <p:nvPicPr>
          <p:cNvPr id="5" name="Picture 4" descr="\\CCEAD\Redirected$\ruthjackson\Pictures\School Logo New.jpg"/>
          <p:cNvPicPr/>
          <p:nvPr/>
        </p:nvPicPr>
        <p:blipFill>
          <a:blip r:embed="rId3">
            <a:extLst>
              <a:ext uri="{28A0092B-C50C-407E-A947-70E740481C1C}">
                <a14:useLocalDpi xmlns:a14="http://schemas.microsoft.com/office/drawing/2010/main" val="0"/>
              </a:ext>
            </a:extLst>
          </a:blip>
          <a:srcRect/>
          <a:stretch>
            <a:fillRect/>
          </a:stretch>
        </p:blipFill>
        <p:spPr bwMode="auto">
          <a:xfrm>
            <a:off x="33714" y="75976"/>
            <a:ext cx="1533654" cy="991047"/>
          </a:xfrm>
          <a:prstGeom prst="rect">
            <a:avLst/>
          </a:prstGeom>
          <a:noFill/>
          <a:ln>
            <a:noFill/>
          </a:ln>
        </p:spPr>
      </p:pic>
    </p:spTree>
    <p:extLst>
      <p:ext uri="{BB962C8B-B14F-4D97-AF65-F5344CB8AC3E}">
        <p14:creationId xmlns:p14="http://schemas.microsoft.com/office/powerpoint/2010/main" val="3695188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67544" y="908720"/>
            <a:ext cx="8229600" cy="5496347"/>
          </a:xfrm>
        </p:spPr>
        <p:txBody>
          <a:bodyPr>
            <a:normAutofit lnSpcReduction="10000"/>
          </a:bodyPr>
          <a:lstStyle/>
          <a:p>
            <a:pPr marL="0" indent="0" algn="ctr">
              <a:buNone/>
            </a:pPr>
            <a:endParaRPr lang="en-GB" sz="4000" b="1" u="sng" dirty="0">
              <a:solidFill>
                <a:srgbClr val="00B050"/>
              </a:solidFill>
            </a:endParaRPr>
          </a:p>
          <a:p>
            <a:pPr marL="0" indent="0" algn="ctr">
              <a:buNone/>
            </a:pPr>
            <a:r>
              <a:rPr lang="en-GB" sz="3500" b="1" u="sng" dirty="0">
                <a:solidFill>
                  <a:srgbClr val="00B050"/>
                </a:solidFill>
              </a:rPr>
              <a:t>Home Learning - Reading</a:t>
            </a:r>
          </a:p>
          <a:p>
            <a:r>
              <a:rPr lang="en-GB" dirty="0">
                <a:solidFill>
                  <a:srgbClr val="00B050"/>
                </a:solidFill>
              </a:rPr>
              <a:t>10 minutes of reading at home with an adult every day – either the Reading Practice Book or the Sharing Book. </a:t>
            </a:r>
          </a:p>
          <a:p>
            <a:r>
              <a:rPr lang="en-GB" dirty="0">
                <a:solidFill>
                  <a:srgbClr val="00B050"/>
                </a:solidFill>
              </a:rPr>
              <a:t>LW books contain questions you can ask to check comprehension</a:t>
            </a:r>
          </a:p>
          <a:p>
            <a:r>
              <a:rPr lang="en-GB" dirty="0">
                <a:solidFill>
                  <a:srgbClr val="00B050"/>
                </a:solidFill>
              </a:rPr>
              <a:t>LW books front page show sounds and key words to practise </a:t>
            </a:r>
            <a:r>
              <a:rPr lang="en-GB" b="1" dirty="0">
                <a:solidFill>
                  <a:srgbClr val="00B050"/>
                </a:solidFill>
              </a:rPr>
              <a:t>before</a:t>
            </a:r>
            <a:r>
              <a:rPr lang="en-GB" dirty="0">
                <a:solidFill>
                  <a:srgbClr val="00B050"/>
                </a:solidFill>
              </a:rPr>
              <a:t> reading the book. </a:t>
            </a:r>
          </a:p>
          <a:p>
            <a:r>
              <a:rPr lang="en-GB" dirty="0">
                <a:solidFill>
                  <a:srgbClr val="00B050"/>
                </a:solidFill>
              </a:rPr>
              <a:t>95% fluency</a:t>
            </a:r>
          </a:p>
        </p:txBody>
      </p:sp>
      <p:pic>
        <p:nvPicPr>
          <p:cNvPr id="7" name="Picture 6" descr="\\CCEAD\Redirected$\ruthjackson\Pictures\School Logo New.jpg"/>
          <p:cNvPicPr/>
          <p:nvPr/>
        </p:nvPicPr>
        <p:blipFill>
          <a:blip r:embed="rId3">
            <a:extLst>
              <a:ext uri="{28A0092B-C50C-407E-A947-70E740481C1C}">
                <a14:useLocalDpi xmlns:a14="http://schemas.microsoft.com/office/drawing/2010/main" val="0"/>
              </a:ext>
            </a:extLst>
          </a:blip>
          <a:srcRect/>
          <a:stretch>
            <a:fillRect/>
          </a:stretch>
        </p:blipFill>
        <p:spPr bwMode="auto">
          <a:xfrm>
            <a:off x="107504" y="144568"/>
            <a:ext cx="1533654" cy="991047"/>
          </a:xfrm>
          <a:prstGeom prst="rect">
            <a:avLst/>
          </a:prstGeom>
          <a:noFill/>
          <a:ln>
            <a:noFill/>
          </a:ln>
        </p:spPr>
      </p:pic>
    </p:spTree>
    <p:extLst>
      <p:ext uri="{BB962C8B-B14F-4D97-AF65-F5344CB8AC3E}">
        <p14:creationId xmlns:p14="http://schemas.microsoft.com/office/powerpoint/2010/main" val="1098551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5" name="Content Placeholder 2"/>
          <p:cNvSpPr>
            <a:spLocks noGrp="1"/>
          </p:cNvSpPr>
          <p:nvPr>
            <p:ph idx="1"/>
          </p:nvPr>
        </p:nvSpPr>
        <p:spPr>
          <a:xfrm>
            <a:off x="457200" y="1600200"/>
            <a:ext cx="8229600" cy="4525963"/>
          </a:xfrm>
        </p:spPr>
        <p:txBody>
          <a:bodyPr>
            <a:normAutofit fontScale="92500" lnSpcReduction="20000"/>
          </a:bodyPr>
          <a:lstStyle/>
          <a:p>
            <a:pPr marL="0" indent="0" algn="ctr">
              <a:buNone/>
            </a:pPr>
            <a:r>
              <a:rPr lang="en-GB" b="1" u="sng" dirty="0">
                <a:solidFill>
                  <a:srgbClr val="00B050"/>
                </a:solidFill>
              </a:rPr>
              <a:t>Home Learning - other</a:t>
            </a:r>
          </a:p>
          <a:p>
            <a:pPr marL="0" indent="0" algn="ctr">
              <a:buNone/>
            </a:pPr>
            <a:endParaRPr lang="en-GB" b="1" u="sng" dirty="0">
              <a:solidFill>
                <a:srgbClr val="00B050"/>
              </a:solidFill>
            </a:endParaRPr>
          </a:p>
          <a:p>
            <a:r>
              <a:rPr lang="en-GB" dirty="0">
                <a:solidFill>
                  <a:srgbClr val="00B050"/>
                </a:solidFill>
              </a:rPr>
              <a:t>Sounds and words to practise</a:t>
            </a:r>
          </a:p>
          <a:p>
            <a:r>
              <a:rPr lang="en-GB" dirty="0">
                <a:solidFill>
                  <a:srgbClr val="00B050"/>
                </a:solidFill>
              </a:rPr>
              <a:t>Handwriting practise</a:t>
            </a:r>
          </a:p>
          <a:p>
            <a:r>
              <a:rPr lang="en-GB" dirty="0">
                <a:solidFill>
                  <a:srgbClr val="00B050"/>
                </a:solidFill>
              </a:rPr>
              <a:t>Maths activities</a:t>
            </a:r>
          </a:p>
          <a:p>
            <a:r>
              <a:rPr lang="en-GB" dirty="0">
                <a:solidFill>
                  <a:srgbClr val="00B050"/>
                </a:solidFill>
              </a:rPr>
              <a:t>Encouraging writing for a purpose</a:t>
            </a:r>
          </a:p>
          <a:p>
            <a:r>
              <a:rPr lang="en-GB" dirty="0">
                <a:solidFill>
                  <a:srgbClr val="00B050"/>
                </a:solidFill>
              </a:rPr>
              <a:t>In Reception, children should always be supervised whilst doing their home learning otherwise bad habits and misconceptions can occur.</a:t>
            </a: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71450"/>
            <a:ext cx="971550" cy="971550"/>
          </a:xfrm>
          <a:prstGeom prst="rect">
            <a:avLst/>
          </a:prstGeom>
          <a:noFill/>
          <a:ln>
            <a:noFill/>
          </a:ln>
        </p:spPr>
      </p:pic>
    </p:spTree>
    <p:extLst>
      <p:ext uri="{BB962C8B-B14F-4D97-AF65-F5344CB8AC3E}">
        <p14:creationId xmlns:p14="http://schemas.microsoft.com/office/powerpoint/2010/main" val="2262855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5" name="Content Placeholder 2"/>
          <p:cNvSpPr>
            <a:spLocks noGrp="1"/>
          </p:cNvSpPr>
          <p:nvPr>
            <p:ph idx="1"/>
          </p:nvPr>
        </p:nvSpPr>
        <p:spPr>
          <a:xfrm>
            <a:off x="457200" y="1340768"/>
            <a:ext cx="8229600" cy="4968552"/>
          </a:xfrm>
        </p:spPr>
        <p:txBody>
          <a:bodyPr vert="horz" lIns="91440" tIns="45720" rIns="91440" bIns="45720" rtlCol="0" anchor="t">
            <a:normAutofit fontScale="85000" lnSpcReduction="20000"/>
          </a:bodyPr>
          <a:lstStyle/>
          <a:p>
            <a:pPr marL="0" indent="0" algn="ctr">
              <a:buNone/>
            </a:pPr>
            <a:r>
              <a:rPr lang="en-GB" b="1" u="sng" dirty="0">
                <a:solidFill>
                  <a:srgbClr val="00B050"/>
                </a:solidFill>
              </a:rPr>
              <a:t>Events throughout the Year</a:t>
            </a:r>
          </a:p>
          <a:p>
            <a:pPr marL="0" indent="0" algn="ctr">
              <a:buNone/>
            </a:pPr>
            <a:endParaRPr lang="en-GB" b="1" u="sng" dirty="0">
              <a:solidFill>
                <a:srgbClr val="00B050"/>
              </a:solidFill>
            </a:endParaRPr>
          </a:p>
          <a:p>
            <a:r>
              <a:rPr lang="en-GB" dirty="0">
                <a:solidFill>
                  <a:srgbClr val="00B050"/>
                </a:solidFill>
              </a:rPr>
              <a:t>Harvest</a:t>
            </a:r>
          </a:p>
          <a:p>
            <a:r>
              <a:rPr lang="en-GB" dirty="0">
                <a:solidFill>
                  <a:srgbClr val="00B050"/>
                </a:solidFill>
              </a:rPr>
              <a:t>Curriculum weeks – eg STEM week</a:t>
            </a:r>
          </a:p>
          <a:p>
            <a:r>
              <a:rPr lang="en-GB" dirty="0">
                <a:solidFill>
                  <a:srgbClr val="00B050"/>
                </a:solidFill>
              </a:rPr>
              <a:t>Church visits</a:t>
            </a:r>
          </a:p>
          <a:p>
            <a:r>
              <a:rPr lang="en-GB" dirty="0">
                <a:solidFill>
                  <a:srgbClr val="00B050"/>
                </a:solidFill>
              </a:rPr>
              <a:t>PTA events – please support!</a:t>
            </a:r>
          </a:p>
          <a:p>
            <a:r>
              <a:rPr lang="en-GB" dirty="0">
                <a:solidFill>
                  <a:srgbClr val="00B050"/>
                </a:solidFill>
              </a:rPr>
              <a:t>Class Assembly</a:t>
            </a:r>
          </a:p>
          <a:p>
            <a:r>
              <a:rPr lang="en-GB" dirty="0">
                <a:solidFill>
                  <a:srgbClr val="00B050"/>
                </a:solidFill>
              </a:rPr>
              <a:t>Christmas Carols</a:t>
            </a:r>
          </a:p>
          <a:p>
            <a:r>
              <a:rPr lang="en-GB" dirty="0">
                <a:solidFill>
                  <a:srgbClr val="00B050"/>
                </a:solidFill>
              </a:rPr>
              <a:t>Class trip – Spring Term</a:t>
            </a:r>
          </a:p>
          <a:p>
            <a:r>
              <a:rPr lang="en-GB" dirty="0">
                <a:solidFill>
                  <a:srgbClr val="00B050"/>
                </a:solidFill>
              </a:rPr>
              <a:t>Easter Bonnet Parade</a:t>
            </a:r>
          </a:p>
          <a:p>
            <a:r>
              <a:rPr lang="en-GB" dirty="0">
                <a:solidFill>
                  <a:srgbClr val="00B050"/>
                </a:solidFill>
              </a:rPr>
              <a:t>World Book Day</a:t>
            </a:r>
          </a:p>
          <a:p>
            <a:r>
              <a:rPr lang="en-GB" dirty="0">
                <a:solidFill>
                  <a:srgbClr val="00B050"/>
                </a:solidFill>
              </a:rPr>
              <a:t>Sports Day</a:t>
            </a:r>
          </a:p>
          <a:p>
            <a:endParaRPr lang="en-GB" dirty="0">
              <a:solidFill>
                <a:srgbClr val="00B050"/>
              </a:solidFill>
            </a:endParaRPr>
          </a:p>
        </p:txBody>
      </p:sp>
      <p:pic>
        <p:nvPicPr>
          <p:cNvPr id="7" name="Picture 6" descr="C:\Users\vikki\AppData\Local\Microsoft\Windows\Temporary Internet Files\Content.Word\Crowthorne_Final_300.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00050"/>
            <a:ext cx="971550" cy="971550"/>
          </a:xfrm>
          <a:prstGeom prst="rect">
            <a:avLst/>
          </a:prstGeom>
          <a:noFill/>
          <a:ln>
            <a:noFill/>
          </a:ln>
        </p:spPr>
      </p:pic>
    </p:spTree>
    <p:extLst>
      <p:ext uri="{BB962C8B-B14F-4D97-AF65-F5344CB8AC3E}">
        <p14:creationId xmlns:p14="http://schemas.microsoft.com/office/powerpoint/2010/main" val="186106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Inspiring and enabling our school community to live life to the full</a:t>
            </a:r>
          </a:p>
        </p:txBody>
      </p:sp>
      <p:sp>
        <p:nvSpPr>
          <p:cNvPr id="5" name="Content Placeholder 2"/>
          <p:cNvSpPr>
            <a:spLocks noGrp="1"/>
          </p:cNvSpPr>
          <p:nvPr>
            <p:ph idx="1"/>
          </p:nvPr>
        </p:nvSpPr>
        <p:spPr>
          <a:xfrm>
            <a:off x="457200" y="1143000"/>
            <a:ext cx="8229600" cy="5166320"/>
          </a:xfrm>
        </p:spPr>
        <p:txBody>
          <a:bodyPr/>
          <a:lstStyle/>
          <a:p>
            <a:pPr marL="0" indent="0" algn="ctr">
              <a:buNone/>
            </a:pPr>
            <a:r>
              <a:rPr lang="en-GB" b="1" dirty="0">
                <a:solidFill>
                  <a:srgbClr val="00B050"/>
                </a:solidFill>
              </a:rPr>
              <a:t>Year 6 Buddies</a:t>
            </a:r>
          </a:p>
          <a:p>
            <a:pPr marL="0" indent="0" algn="ctr">
              <a:buNone/>
            </a:pPr>
            <a:endParaRPr lang="en-GB" b="1" dirty="0">
              <a:solidFill>
                <a:srgbClr val="00B050"/>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82817">
            <a:off x="676163" y="1951195"/>
            <a:ext cx="3778428" cy="2958281"/>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47998">
            <a:off x="4118463" y="2603576"/>
            <a:ext cx="4375639" cy="3299510"/>
          </a:xfrm>
          <a:prstGeom prst="rect">
            <a:avLst/>
          </a:prstGeom>
        </p:spPr>
      </p:pic>
    </p:spTree>
    <p:extLst>
      <p:ext uri="{BB962C8B-B14F-4D97-AF65-F5344CB8AC3E}">
        <p14:creationId xmlns:p14="http://schemas.microsoft.com/office/powerpoint/2010/main" val="37764020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1359</TotalTime>
  <Words>1001</Words>
  <Application>Microsoft Office PowerPoint</Application>
  <PresentationFormat>On-screen Show (4:3)</PresentationFormat>
  <Paragraphs>139</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 Crowthorne Church of England Primary School</vt:lpstr>
      <vt:lpstr>Inspiring and enabling our school community to live life to the full</vt:lpstr>
      <vt:lpstr>Inspiring and enabling our school community to live life to the full</vt:lpstr>
      <vt:lpstr>Inspiring and enabling our school community to live life to the full</vt:lpstr>
      <vt:lpstr>Inspiring and enabling our school community to live life to the full</vt:lpstr>
      <vt:lpstr>PowerPoint Presentation</vt:lpstr>
      <vt:lpstr>PowerPoint Presentation</vt:lpstr>
      <vt:lpstr>PowerPoint Presentation</vt:lpstr>
      <vt:lpstr>PowerPoint Presentation</vt:lpstr>
      <vt:lpstr>PowerPoint Presentation</vt:lpstr>
      <vt:lpstr>Driven by high expectations; promoting excellence</vt:lpstr>
      <vt:lpstr>Driven by high expectations; promoting excellence</vt:lpstr>
      <vt:lpstr>Driven by high expectations; promoting excellence</vt:lpstr>
      <vt:lpstr>Driven by high expectations; promoting excellence</vt:lpstr>
      <vt:lpstr>Inspiring and enabling our school community to live life to the full</vt:lpstr>
      <vt:lpstr>Inspiring and enabling our school community to live life to the full</vt:lpstr>
      <vt:lpstr>Inspiring and enabling our school community to live life to the full</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Crowthorne Church of England Primary School</dc:title>
  <dc:creator>Mr Henderson</dc:creator>
  <cp:lastModifiedBy>A Brodrick</cp:lastModifiedBy>
  <cp:revision>103</cp:revision>
  <dcterms:created xsi:type="dcterms:W3CDTF">2015-09-01T13:04:09Z</dcterms:created>
  <dcterms:modified xsi:type="dcterms:W3CDTF">2026-09-15T20:02:46Z</dcterms:modified>
</cp:coreProperties>
</file>